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9144000" cy="6858000" type="screen4x3"/>
  <p:notesSz cx="6858000" cy="9144000"/>
  <p:embeddedFontLst>
    <p:embeddedFont>
      <p:font typeface="Roboto" panose="02000000000000000000" pitchFamily="2" charset="0"/>
      <p:regular r:id="rId52"/>
      <p:bold r:id="rId53"/>
      <p:italic r:id="rId54"/>
      <p:boldItalic r:id="rId55"/>
    </p:embeddedFont>
    <p:embeddedFont>
      <p:font typeface="Roboto Medium" panose="02000000000000000000" pitchFamily="2" charset="0"/>
      <p:regular r:id="rId56"/>
      <p:bold r:id="rId57"/>
      <p:italic r:id="rId58"/>
      <p:boldItalic r:id="rId59"/>
    </p:embeddedFont>
    <p:embeddedFont>
      <p:font typeface="Roboto Thin" panose="02000000000000000000" pitchFamily="2" charset="0"/>
      <p:regular r:id="rId60"/>
      <p:bold r:id="rId61"/>
      <p:italic r:id="rId62"/>
      <p:boldItalic r:id="rId63"/>
    </p:embeddedFont>
    <p:embeddedFont>
      <p:font typeface="Verdana" panose="020B0604030504040204" pitchFamily="3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4EBB01-4183-4C18-ADB1-ED7D24C6778D}">
  <a:tblStyle styleId="{0F4EBB01-4183-4C18-ADB1-ED7D24C6778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725301-C874-4286-AA2F-B4394AF332A3}"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D8EA996-76BC-4C04-BE99-B52401552906}" styleName="Table_2">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C6E5584-45BD-4547-9FC4-75ED15BFE129}" styleName="Table_3">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D5D070E-EE66-4E6E-80DE-E93B5A59C127}" styleName="Table_4">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6" d="100"/>
          <a:sy n="56" d="100"/>
        </p:scale>
        <p:origin x="1604"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82a453669c_1_5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82a453669c_1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382a453669c_1_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7272f9fe4e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37272f9fe4e_0_4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7272f9fe4e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37272f9fe4e_0_5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7272f9fe4e_0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37272f9fe4e_0_5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7272f9fe4e_0_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g37272f9fe4e_0_6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73f892e96f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g373f892e96f_0_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82a453669c_4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382a453669c_4_3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722f84d4de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g3722f84d4de_0_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72baa36a6b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72baa36a6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g372baa36a6b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72baa36a6b_0_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72baa36a6b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372baa36a6b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72baa36a6b_0_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72baa36a6b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g372baa36a6b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72baa36a6b_0_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72baa36a6b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372baa36a6b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4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82a453669c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g382a453669c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g382a453669c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82a453669c_0_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g382a453669c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g382a453669c_0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82a453669c_2_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g382a453669c_2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g382a453669c_2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82a453669c_2_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g382a453669c_2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g382a453669c_2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82a453669c_3_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g382a453669c_3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g382a453669c_3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382a453669c_4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g382a453669c_4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g382a453669c_4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82a453669c_1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82a453669c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g382a453669c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82ab689311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382ab68931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g382ab689311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82ab689311_0_3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382ab689311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g382ab689311_0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382ab689311_0_5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382ab689311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5" name="Google Shape;445;g382ab689311_0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382ab689311_0_7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382ab689311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382ab689311_0_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82ab689311_2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82ab689311_2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5" name="Google Shape;465;g382ab689311_2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382ab689311_2_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382ab689311_2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g382ab689311_2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382ab689311_2_3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382ab689311_2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g382ab689311_2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457b4fddc7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457b4fddc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g3457b4fddc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77bfab0b41_1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377bfab0b41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g377bfab0b41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377bfab0b41_1_5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377bfab0b41_1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g377bfab0b41_1_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377bfab0b41_1_6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377bfab0b41_1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g377bfab0b41_1_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377bfab0b41_1_6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377bfab0b41_1_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g377bfab0b41_1_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p4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8" name="Google Shape;548;p4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p4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 name="Google Shape;563;p4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1" name="Google Shape;571;p5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7736b3258b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g37736b3258b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82a453669c_1_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82a453669c_1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g382a453669c_1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82a453669c_1_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82a453669c_1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382a453669c_1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623094"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887391" y="987426"/>
            <a:ext cx="4629150" cy="4873625"/>
          </a:xfrm>
          <a:prstGeom prst="rect">
            <a:avLst/>
          </a:prstGeom>
          <a:noFill/>
          <a:ln>
            <a:noFill/>
          </a:ln>
        </p:spPr>
      </p:sp>
      <p:sp>
        <p:nvSpPr>
          <p:cNvPr id="68" name="Google Shape;68;p1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worldchronicle24.com/2019/1918/polysomnography-market-research-report-analysis-to-2026-by-size-share-growth/" TargetMode="Externa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sleepdata.org/datasets/ccshs/files/polysomnography/edfs" TargetMode="External"/><Relationship Id="rId4" Type="http://schemas.openxmlformats.org/officeDocument/2006/relationships/hyperlink" Target="https://physionet.org/content/ucddb/1.0.0/"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3" descr="Anna University Logo PNG vector in SVG, PDF, AI, CDR format"/>
          <p:cNvPicPr preferRelativeResize="0"/>
          <p:nvPr/>
        </p:nvPicPr>
        <p:blipFill rotWithShape="1">
          <a:blip r:embed="rId3">
            <a:alphaModFix/>
          </a:blip>
          <a:srcRect/>
          <a:stretch/>
        </p:blipFill>
        <p:spPr>
          <a:xfrm>
            <a:off x="0" y="159228"/>
            <a:ext cx="2091254" cy="1569648"/>
          </a:xfrm>
          <a:prstGeom prst="rect">
            <a:avLst/>
          </a:prstGeom>
          <a:noFill/>
          <a:ln>
            <a:noFill/>
          </a:ln>
        </p:spPr>
      </p:pic>
      <p:sp>
        <p:nvSpPr>
          <p:cNvPr id="89" name="Google Shape;89;p13"/>
          <p:cNvSpPr txBox="1"/>
          <p:nvPr/>
        </p:nvSpPr>
        <p:spPr>
          <a:xfrm>
            <a:off x="1676941" y="311527"/>
            <a:ext cx="6029231" cy="116955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b="1">
                <a:solidFill>
                  <a:schemeClr val="dk1"/>
                </a:solidFill>
              </a:rPr>
              <a:t> </a:t>
            </a:r>
            <a:r>
              <a:rPr lang="en-US" sz="2000" b="1" i="0" u="none" strike="noStrike" cap="none">
                <a:solidFill>
                  <a:schemeClr val="dk1"/>
                </a:solidFill>
                <a:latin typeface="Arial"/>
                <a:ea typeface="Arial"/>
                <a:cs typeface="Arial"/>
                <a:sym typeface="Arial"/>
              </a:rPr>
              <a:t>Department of ECE</a:t>
            </a:r>
            <a:endParaRPr/>
          </a:p>
          <a:p>
            <a:pPr marL="0" marR="0" lvl="0" indent="0" algn="ctr" rtl="0">
              <a:spcBef>
                <a:spcPts val="0"/>
              </a:spcBef>
              <a:spcAft>
                <a:spcPts val="0"/>
              </a:spcAft>
              <a:buNone/>
            </a:pPr>
            <a:r>
              <a:rPr lang="en-US" sz="2000" b="0" i="0" u="none" strike="noStrike" cap="none">
                <a:solidFill>
                  <a:schemeClr val="dk1"/>
                </a:solidFill>
                <a:latin typeface="Arial"/>
                <a:ea typeface="Arial"/>
                <a:cs typeface="Arial"/>
                <a:sym typeface="Arial"/>
              </a:rPr>
              <a:t>   College of Engineering Guindy, Anna University, Chennai</a:t>
            </a:r>
            <a:endParaRPr sz="2000" b="0" i="0" u="none" strike="noStrike" cap="none">
              <a:solidFill>
                <a:schemeClr val="dk1"/>
              </a:solidFill>
              <a:latin typeface="Arial"/>
              <a:ea typeface="Arial"/>
              <a:cs typeface="Arial"/>
              <a:sym typeface="Arial"/>
            </a:endParaRPr>
          </a:p>
        </p:txBody>
      </p:sp>
      <p:pic>
        <p:nvPicPr>
          <p:cNvPr id="90" name="Google Shape;90;p13"/>
          <p:cNvPicPr preferRelativeResize="0"/>
          <p:nvPr/>
        </p:nvPicPr>
        <p:blipFill rotWithShape="1">
          <a:blip r:embed="rId4">
            <a:alphaModFix/>
          </a:blip>
          <a:srcRect/>
          <a:stretch/>
        </p:blipFill>
        <p:spPr>
          <a:xfrm>
            <a:off x="7593283" y="117353"/>
            <a:ext cx="1415250" cy="1653393"/>
          </a:xfrm>
          <a:prstGeom prst="rect">
            <a:avLst/>
          </a:prstGeom>
          <a:noFill/>
          <a:ln>
            <a:noFill/>
          </a:ln>
        </p:spPr>
      </p:pic>
      <p:sp>
        <p:nvSpPr>
          <p:cNvPr id="91" name="Google Shape;91;p13"/>
          <p:cNvSpPr/>
          <p:nvPr/>
        </p:nvSpPr>
        <p:spPr>
          <a:xfrm>
            <a:off x="4049" y="3123325"/>
            <a:ext cx="9144000" cy="1135500"/>
          </a:xfrm>
          <a:prstGeom prst="rect">
            <a:avLst/>
          </a:prstGeom>
          <a:solidFill>
            <a:srgbClr val="B01B2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lt1"/>
                </a:solidFill>
              </a:rPr>
              <a:t>DESIGN AND VERIFICATION OF UART COMMUNICATION PROTOCOL USING SYSTEM VERILOG</a:t>
            </a:r>
            <a:endParaRPr dirty="0"/>
          </a:p>
        </p:txBody>
      </p:sp>
      <p:sp>
        <p:nvSpPr>
          <p:cNvPr id="92" name="Google Shape;92;p13"/>
          <p:cNvSpPr txBox="1"/>
          <p:nvPr/>
        </p:nvSpPr>
        <p:spPr>
          <a:xfrm>
            <a:off x="2720551" y="1606768"/>
            <a:ext cx="37110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i="0" u="none" strike="noStrike" cap="none" dirty="0">
                <a:solidFill>
                  <a:schemeClr val="dk1"/>
                </a:solidFill>
                <a:latin typeface="Calibri"/>
                <a:ea typeface="Calibri"/>
                <a:cs typeface="Calibri"/>
                <a:sym typeface="Calibri"/>
              </a:rPr>
              <a:t> EC5030 – Project</a:t>
            </a:r>
            <a:r>
              <a:rPr lang="en-US" sz="2400" b="1" dirty="0">
                <a:solidFill>
                  <a:schemeClr val="dk1"/>
                </a:solidFill>
                <a:latin typeface="Calibri"/>
                <a:ea typeface="Calibri"/>
                <a:cs typeface="Calibri"/>
                <a:sym typeface="Calibri"/>
              </a:rPr>
              <a:t> Review 1</a:t>
            </a:r>
            <a:endParaRPr sz="2400" b="1" dirty="0">
              <a:solidFill>
                <a:schemeClr val="dk1"/>
              </a:solidFill>
              <a:latin typeface="Calibri"/>
              <a:ea typeface="Calibri"/>
              <a:cs typeface="Calibri"/>
              <a:sym typeface="Calibri"/>
            </a:endParaRPr>
          </a:p>
        </p:txBody>
      </p:sp>
      <p:sp>
        <p:nvSpPr>
          <p:cNvPr id="93" name="Google Shape;93;p13"/>
          <p:cNvSpPr txBox="1"/>
          <p:nvPr/>
        </p:nvSpPr>
        <p:spPr>
          <a:xfrm>
            <a:off x="2389928" y="2137602"/>
            <a:ext cx="4478214"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Presentation for the First Review</a:t>
            </a:r>
            <a:endParaRPr dirty="0"/>
          </a:p>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              14</a:t>
            </a:r>
            <a:r>
              <a:rPr lang="en-US" sz="2400" b="1" baseline="30000" dirty="0">
                <a:solidFill>
                  <a:schemeClr val="dk1"/>
                </a:solidFill>
                <a:latin typeface="Calibri"/>
                <a:ea typeface="Calibri"/>
                <a:cs typeface="Calibri"/>
                <a:sym typeface="Calibri"/>
              </a:rPr>
              <a:t>th</a:t>
            </a:r>
            <a:r>
              <a:rPr lang="en-US" sz="2400" b="1" dirty="0">
                <a:solidFill>
                  <a:schemeClr val="dk1"/>
                </a:solidFill>
                <a:latin typeface="Calibri"/>
                <a:ea typeface="Calibri"/>
                <a:cs typeface="Calibri"/>
                <a:sym typeface="Calibri"/>
              </a:rPr>
              <a:t> October, 2025.</a:t>
            </a:r>
            <a:endParaRPr dirty="0"/>
          </a:p>
        </p:txBody>
      </p:sp>
      <p:sp>
        <p:nvSpPr>
          <p:cNvPr id="94" name="Google Shape;94;p13"/>
          <p:cNvSpPr txBox="1"/>
          <p:nvPr/>
        </p:nvSpPr>
        <p:spPr>
          <a:xfrm>
            <a:off x="5221599" y="4484625"/>
            <a:ext cx="3711000" cy="17542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dirty="0">
                <a:solidFill>
                  <a:schemeClr val="dk1"/>
                </a:solidFill>
                <a:latin typeface="Calibri"/>
                <a:ea typeface="Calibri"/>
                <a:cs typeface="Calibri"/>
                <a:sym typeface="Calibri"/>
              </a:rPr>
              <a:t>Presented by:</a:t>
            </a:r>
            <a:endParaRPr sz="1800" b="1" dirty="0">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b="1" dirty="0">
                <a:solidFill>
                  <a:schemeClr val="dk1"/>
                </a:solidFill>
                <a:latin typeface="Calibri"/>
                <a:ea typeface="Calibri"/>
                <a:cs typeface="Calibri"/>
                <a:sym typeface="Calibri"/>
              </a:rPr>
              <a:t>Umesh Kanna. K. B        (2022105010)   </a:t>
            </a:r>
            <a:endParaRPr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Rubesh </a:t>
            </a: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Jaganath</a:t>
            </a: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B.E - ECE (</a:t>
            </a:r>
            <a:r>
              <a:rPr lang="en-US" sz="1800" b="1" dirty="0" err="1">
                <a:solidFill>
                  <a:schemeClr val="dk1"/>
                </a:solidFill>
                <a:latin typeface="Calibri"/>
                <a:ea typeface="Calibri"/>
                <a:cs typeface="Calibri"/>
                <a:sym typeface="Calibri"/>
              </a:rPr>
              <a:t>IV</a:t>
            </a:r>
            <a:r>
              <a:rPr lang="en-US" sz="1800" b="1" baseline="30000" dirty="0" err="1">
                <a:solidFill>
                  <a:schemeClr val="dk1"/>
                </a:solidFill>
                <a:latin typeface="Calibri"/>
                <a:ea typeface="Calibri"/>
                <a:cs typeface="Calibri"/>
                <a:sym typeface="Calibri"/>
              </a:rPr>
              <a:t>th</a:t>
            </a:r>
            <a:r>
              <a:rPr lang="en-US" sz="1800" b="1" baseline="30000" dirty="0">
                <a:solidFill>
                  <a:schemeClr val="dk1"/>
                </a:solidFill>
                <a:latin typeface="Calibri"/>
                <a:ea typeface="Calibri"/>
                <a:cs typeface="Calibri"/>
                <a:sym typeface="Calibri"/>
              </a:rPr>
              <a:t>  </a:t>
            </a:r>
            <a:r>
              <a:rPr lang="en-US" sz="1800" b="1" dirty="0">
                <a:solidFill>
                  <a:schemeClr val="dk1"/>
                </a:solidFill>
                <a:latin typeface="Calibri"/>
                <a:ea typeface="Calibri"/>
                <a:cs typeface="Calibri"/>
                <a:sym typeface="Calibri"/>
              </a:rPr>
              <a:t>year)</a:t>
            </a:r>
            <a:endParaRPr sz="1800" b="1" dirty="0">
              <a:solidFill>
                <a:schemeClr val="dk1"/>
              </a:solidFill>
              <a:latin typeface="Calibri"/>
              <a:ea typeface="Calibri"/>
              <a:cs typeface="Calibri"/>
              <a:sym typeface="Calibri"/>
            </a:endParaRPr>
          </a:p>
          <a:p>
            <a:pPr marL="0" marR="0" lvl="0" indent="0" algn="ctr" rtl="0">
              <a:spcBef>
                <a:spcPts val="0"/>
              </a:spcBef>
              <a:spcAft>
                <a:spcPts val="0"/>
              </a:spcAft>
              <a:buNone/>
            </a:pPr>
            <a:endParaRPr sz="1800" b="1" dirty="0">
              <a:solidFill>
                <a:schemeClr val="dk1"/>
              </a:solidFill>
              <a:latin typeface="Calibri"/>
              <a:ea typeface="Calibri"/>
              <a:cs typeface="Calibri"/>
              <a:sym typeface="Calibri"/>
            </a:endParaRPr>
          </a:p>
        </p:txBody>
      </p:sp>
      <p:sp>
        <p:nvSpPr>
          <p:cNvPr id="95" name="Google Shape;95;p13"/>
          <p:cNvSpPr txBox="1"/>
          <p:nvPr/>
        </p:nvSpPr>
        <p:spPr>
          <a:xfrm>
            <a:off x="265471" y="4692330"/>
            <a:ext cx="3136500" cy="1754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Under the Guidance of:</a:t>
            </a:r>
            <a:endParaRPr b="1" dirty="0"/>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Dr. S. R. SRIRAM</a:t>
            </a:r>
            <a:endParaRPr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Associate Professor</a:t>
            </a:r>
            <a:endParaRPr dirty="0"/>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Department of ECE</a:t>
            </a:r>
            <a:endParaRPr dirty="0"/>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CEG Campus, Anna University </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2"/>
          <p:cNvSpPr txBox="1">
            <a:spLocks noGrp="1"/>
          </p:cNvSpPr>
          <p:nvPr>
            <p:ph type="body" idx="1"/>
          </p:nvPr>
        </p:nvSpPr>
        <p:spPr>
          <a:xfrm>
            <a:off x="437875" y="1537972"/>
            <a:ext cx="8032200" cy="3576300"/>
          </a:xfrm>
          <a:prstGeom prst="rect">
            <a:avLst/>
          </a:prstGeom>
          <a:noFill/>
          <a:ln>
            <a:noFill/>
          </a:ln>
        </p:spPr>
        <p:txBody>
          <a:bodyPr spcFirstLastPara="1" wrap="square" lIns="91425" tIns="45700" rIns="91425" bIns="45700" anchor="t" anchorCtr="0">
            <a:noAutofit/>
          </a:bodyPr>
          <a:lstStyle/>
          <a:p>
            <a:pPr marL="457200" lvl="0" indent="0" algn="just" rtl="0">
              <a:lnSpc>
                <a:spcPct val="115000"/>
              </a:lnSpc>
              <a:spcBef>
                <a:spcPts val="1200"/>
              </a:spcBef>
              <a:spcAft>
                <a:spcPts val="0"/>
              </a:spcAft>
              <a:buNone/>
            </a:pPr>
            <a:r>
              <a:rPr lang="en-US" sz="2200" b="1">
                <a:latin typeface="Times New Roman"/>
                <a:ea typeface="Times New Roman"/>
                <a:cs typeface="Times New Roman"/>
                <a:sym typeface="Times New Roman"/>
              </a:rPr>
              <a:t>WHY EEG?</a:t>
            </a:r>
            <a:endParaRPr sz="2200" b="1">
              <a:latin typeface="Times New Roman"/>
              <a:ea typeface="Times New Roman"/>
              <a:cs typeface="Times New Roman"/>
              <a:sym typeface="Times New Roman"/>
            </a:endParaRPr>
          </a:p>
          <a:p>
            <a:pPr marL="457200" lvl="0" indent="-355600" algn="just" rtl="0">
              <a:lnSpc>
                <a:spcPct val="115000"/>
              </a:lnSpc>
              <a:spcBef>
                <a:spcPts val="1200"/>
              </a:spcBef>
              <a:spcAft>
                <a:spcPts val="0"/>
              </a:spcAft>
              <a:buSzPts val="2000"/>
              <a:buFont typeface="Times New Roman"/>
              <a:buChar char="➢"/>
            </a:pPr>
            <a:r>
              <a:rPr lang="en-US" sz="2000" b="1">
                <a:latin typeface="Times New Roman"/>
                <a:ea typeface="Times New Roman"/>
                <a:cs typeface="Times New Roman"/>
                <a:sym typeface="Times New Roman"/>
              </a:rPr>
              <a:t>Detects Sleep Stages</a:t>
            </a:r>
            <a:r>
              <a:rPr lang="en-US" sz="2000">
                <a:latin typeface="Times New Roman"/>
                <a:ea typeface="Times New Roman"/>
                <a:cs typeface="Times New Roman"/>
                <a:sym typeface="Times New Roman"/>
              </a:rPr>
              <a:t>:EEG can classify NREM and REM sleep.Sleep apnea often disrupts normal sleep patterns, which EEG can capture.</a:t>
            </a:r>
            <a:endParaRPr sz="2000">
              <a:latin typeface="Times New Roman"/>
              <a:ea typeface="Times New Roman"/>
              <a:cs typeface="Times New Roman"/>
              <a:sym typeface="Times New Roman"/>
            </a:endParaRPr>
          </a:p>
          <a:p>
            <a:pPr marL="457200" lvl="0" indent="-355600" algn="just" rtl="0">
              <a:lnSpc>
                <a:spcPct val="115000"/>
              </a:lnSpc>
              <a:spcBef>
                <a:spcPts val="0"/>
              </a:spcBef>
              <a:spcAft>
                <a:spcPts val="0"/>
              </a:spcAft>
              <a:buSzPts val="2000"/>
              <a:buFont typeface="Times New Roman"/>
              <a:buChar char="➢"/>
            </a:pPr>
            <a:r>
              <a:rPr lang="en-US" sz="2000" b="1">
                <a:latin typeface="Times New Roman"/>
                <a:ea typeface="Times New Roman"/>
                <a:cs typeface="Times New Roman"/>
                <a:sym typeface="Times New Roman"/>
              </a:rPr>
              <a:t>Detects Arousals</a:t>
            </a:r>
            <a:r>
              <a:rPr lang="en-US" sz="2000">
                <a:latin typeface="Times New Roman"/>
                <a:ea typeface="Times New Roman"/>
                <a:cs typeface="Times New Roman"/>
                <a:sym typeface="Times New Roman"/>
              </a:rPr>
              <a:t>:When breathing stops, the brain briefly wakes up to restore airflow.These micro-arousals are seen as spikes or sudden shifts in EEG patterns.</a:t>
            </a:r>
            <a:endParaRPr sz="2000">
              <a:latin typeface="Times New Roman"/>
              <a:ea typeface="Times New Roman"/>
              <a:cs typeface="Times New Roman"/>
              <a:sym typeface="Times New Roman"/>
            </a:endParaRPr>
          </a:p>
          <a:p>
            <a:pPr marL="457200" lvl="0" indent="-355600" algn="just" rtl="0">
              <a:lnSpc>
                <a:spcPct val="115000"/>
              </a:lnSpc>
              <a:spcBef>
                <a:spcPts val="0"/>
              </a:spcBef>
              <a:spcAft>
                <a:spcPts val="0"/>
              </a:spcAft>
              <a:buSzPts val="2000"/>
              <a:buFont typeface="Times New Roman"/>
              <a:buChar char="➢"/>
            </a:pPr>
            <a:r>
              <a:rPr lang="en-US" sz="2000" b="1">
                <a:latin typeface="Times New Roman"/>
                <a:ea typeface="Times New Roman"/>
                <a:cs typeface="Times New Roman"/>
                <a:sym typeface="Times New Roman"/>
              </a:rPr>
              <a:t>Shows Brain Response to Oxygen Deprivation</a:t>
            </a:r>
            <a:r>
              <a:rPr lang="en-US" sz="2000">
                <a:latin typeface="Times New Roman"/>
                <a:ea typeface="Times New Roman"/>
                <a:cs typeface="Times New Roman"/>
                <a:sym typeface="Times New Roman"/>
              </a:rPr>
              <a:t>:EEG can reflect changes in neural activity due to hypoxia (low oxygen levels caused by apnea events).</a:t>
            </a:r>
            <a:endParaRPr sz="2000">
              <a:latin typeface="Times New Roman"/>
              <a:ea typeface="Times New Roman"/>
              <a:cs typeface="Times New Roman"/>
              <a:sym typeface="Times New Roman"/>
            </a:endParaRPr>
          </a:p>
          <a:p>
            <a:pPr marL="457200" lvl="0" indent="-355600" algn="just" rtl="0">
              <a:lnSpc>
                <a:spcPct val="115000"/>
              </a:lnSpc>
              <a:spcBef>
                <a:spcPts val="0"/>
              </a:spcBef>
              <a:spcAft>
                <a:spcPts val="0"/>
              </a:spcAft>
              <a:buSzPts val="2000"/>
              <a:buFont typeface="Times New Roman"/>
              <a:buChar char="➢"/>
            </a:pPr>
            <a:r>
              <a:rPr lang="en-US" sz="2000" b="1">
                <a:latin typeface="Times New Roman"/>
                <a:ea typeface="Times New Roman"/>
                <a:cs typeface="Times New Roman"/>
                <a:sym typeface="Times New Roman"/>
              </a:rPr>
              <a:t>Non-invasive Monitoring</a:t>
            </a:r>
            <a:r>
              <a:rPr lang="en-US" sz="2000">
                <a:latin typeface="Times New Roman"/>
                <a:ea typeface="Times New Roman"/>
                <a:cs typeface="Times New Roman"/>
                <a:sym typeface="Times New Roman"/>
              </a:rPr>
              <a:t>:EEG allows overnight recording in a sleep lab or at home.This is practical for diagnosing and monitoring sleep apnea without invasive tests.</a:t>
            </a:r>
            <a:br>
              <a:rPr lang="en-US" sz="2000">
                <a:latin typeface="Times New Roman"/>
                <a:ea typeface="Times New Roman"/>
                <a:cs typeface="Times New Roman"/>
                <a:sym typeface="Times New Roman"/>
              </a:rPr>
            </a:br>
            <a:endParaRPr sz="200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endParaRPr sz="200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endParaRPr sz="2000">
              <a:latin typeface="Times New Roman"/>
              <a:ea typeface="Times New Roman"/>
              <a:cs typeface="Times New Roman"/>
              <a:sym typeface="Times New Roman"/>
            </a:endParaRPr>
          </a:p>
        </p:txBody>
      </p:sp>
      <p:sp>
        <p:nvSpPr>
          <p:cNvPr id="171" name="Google Shape;171;p22"/>
          <p:cNvSpPr/>
          <p:nvPr/>
        </p:nvSpPr>
        <p:spPr>
          <a:xfrm>
            <a:off x="0" y="0"/>
            <a:ext cx="9144000" cy="1135500"/>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rPr>
              <a:t>EEG (Electroencephalogram) </a:t>
            </a:r>
            <a:endParaRPr sz="3000" b="1">
              <a:solidFill>
                <a:schemeClr val="lt1"/>
              </a:solidFill>
              <a:latin typeface="Arial"/>
              <a:ea typeface="Arial"/>
              <a:cs typeface="Arial"/>
              <a:sym typeface="Arial"/>
            </a:endParaRPr>
          </a:p>
        </p:txBody>
      </p:sp>
      <p:pic>
        <p:nvPicPr>
          <p:cNvPr id="172" name="Google Shape;172;p22"/>
          <p:cNvPicPr preferRelativeResize="0"/>
          <p:nvPr/>
        </p:nvPicPr>
        <p:blipFill rotWithShape="1">
          <a:blip r:embed="rId3">
            <a:alphaModFix/>
          </a:blip>
          <a:srcRect/>
          <a:stretch/>
        </p:blipFill>
        <p:spPr>
          <a:xfrm>
            <a:off x="7828731" y="5658374"/>
            <a:ext cx="1174719" cy="115234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p:nvPr/>
        </p:nvSpPr>
        <p:spPr>
          <a:xfrm>
            <a:off x="0" y="0"/>
            <a:ext cx="9144000" cy="881700"/>
          </a:xfrm>
          <a:prstGeom prst="rect">
            <a:avLst/>
          </a:prstGeom>
          <a:solidFill>
            <a:srgbClr val="B01B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lt1"/>
                </a:solidFill>
                <a:latin typeface="Arial"/>
                <a:ea typeface="Arial"/>
                <a:cs typeface="Arial"/>
                <a:sym typeface="Arial"/>
              </a:rPr>
              <a:t>Literature Review </a:t>
            </a:r>
            <a:endParaRPr sz="2800" b="1">
              <a:solidFill>
                <a:schemeClr val="lt1"/>
              </a:solidFill>
              <a:latin typeface="Arial"/>
              <a:ea typeface="Arial"/>
              <a:cs typeface="Arial"/>
              <a:sym typeface="Arial"/>
            </a:endParaRPr>
          </a:p>
        </p:txBody>
      </p:sp>
      <p:graphicFrame>
        <p:nvGraphicFramePr>
          <p:cNvPr id="178" name="Google Shape;178;p23"/>
          <p:cNvGraphicFramePr/>
          <p:nvPr/>
        </p:nvGraphicFramePr>
        <p:xfrm>
          <a:off x="152400" y="152400"/>
          <a:ext cx="1657350" cy="660400"/>
        </p:xfrm>
        <a:graphic>
          <a:graphicData uri="http://schemas.openxmlformats.org/drawingml/2006/table">
            <a:tbl>
              <a:tblPr>
                <a:noFill/>
                <a:tableStyleId>{DD8EA996-76BC-4C04-BE99-B52401552906}</a:tableStyleId>
              </a:tblPr>
              <a:tblGrid>
                <a:gridCol w="1657350">
                  <a:extLst>
                    <a:ext uri="{9D8B030D-6E8A-4147-A177-3AD203B41FA5}">
                      <a16:colId xmlns:a16="http://schemas.microsoft.com/office/drawing/2014/main" val="20000"/>
                    </a:ext>
                  </a:extLst>
                </a:gridCol>
              </a:tblGrid>
              <a:tr h="660400">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79" name="Google Shape;179;p23"/>
          <p:cNvGraphicFramePr/>
          <p:nvPr/>
        </p:nvGraphicFramePr>
        <p:xfrm>
          <a:off x="123825" y="983550"/>
          <a:ext cx="8896350" cy="5841050"/>
        </p:xfrm>
        <a:graphic>
          <a:graphicData uri="http://schemas.openxmlformats.org/drawingml/2006/table">
            <a:tbl>
              <a:tblPr>
                <a:noFill/>
                <a:tableStyleId>{1C6E5584-45BD-4547-9FC4-75ED15BFE129}</a:tableStyleId>
              </a:tblPr>
              <a:tblGrid>
                <a:gridCol w="457200">
                  <a:extLst>
                    <a:ext uri="{9D8B030D-6E8A-4147-A177-3AD203B41FA5}">
                      <a16:colId xmlns:a16="http://schemas.microsoft.com/office/drawing/2014/main" val="20000"/>
                    </a:ext>
                  </a:extLst>
                </a:gridCol>
                <a:gridCol w="2342975">
                  <a:extLst>
                    <a:ext uri="{9D8B030D-6E8A-4147-A177-3AD203B41FA5}">
                      <a16:colId xmlns:a16="http://schemas.microsoft.com/office/drawing/2014/main" val="20001"/>
                    </a:ext>
                  </a:extLst>
                </a:gridCol>
                <a:gridCol w="1746975">
                  <a:extLst>
                    <a:ext uri="{9D8B030D-6E8A-4147-A177-3AD203B41FA5}">
                      <a16:colId xmlns:a16="http://schemas.microsoft.com/office/drawing/2014/main" val="20002"/>
                    </a:ext>
                  </a:extLst>
                </a:gridCol>
                <a:gridCol w="1509175">
                  <a:extLst>
                    <a:ext uri="{9D8B030D-6E8A-4147-A177-3AD203B41FA5}">
                      <a16:colId xmlns:a16="http://schemas.microsoft.com/office/drawing/2014/main" val="20003"/>
                    </a:ext>
                  </a:extLst>
                </a:gridCol>
                <a:gridCol w="1491100">
                  <a:extLst>
                    <a:ext uri="{9D8B030D-6E8A-4147-A177-3AD203B41FA5}">
                      <a16:colId xmlns:a16="http://schemas.microsoft.com/office/drawing/2014/main" val="20004"/>
                    </a:ext>
                  </a:extLst>
                </a:gridCol>
                <a:gridCol w="1348925">
                  <a:extLst>
                    <a:ext uri="{9D8B030D-6E8A-4147-A177-3AD203B41FA5}">
                      <a16:colId xmlns:a16="http://schemas.microsoft.com/office/drawing/2014/main" val="20005"/>
                    </a:ext>
                  </a:extLst>
                </a:gridCol>
              </a:tblGrid>
              <a:tr h="455050">
                <a:tc>
                  <a:txBody>
                    <a:bodyPr/>
                    <a:lstStyle/>
                    <a:p>
                      <a:pPr marL="0" lvl="0" indent="0" algn="l" rtl="0">
                        <a:spcBef>
                          <a:spcPts val="0"/>
                        </a:spcBef>
                        <a:spcAft>
                          <a:spcPts val="0"/>
                        </a:spcAft>
                        <a:buNone/>
                      </a:pPr>
                      <a:r>
                        <a:rPr lang="en-US" sz="1200" b="1">
                          <a:latin typeface="Times New Roman"/>
                          <a:ea typeface="Times New Roman"/>
                          <a:cs typeface="Times New Roman"/>
                          <a:sym typeface="Times New Roman"/>
                        </a:rPr>
                        <a:t>SNO</a:t>
                      </a:r>
                      <a:endParaRPr sz="1200" b="1">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US" sz="1200" b="1">
                          <a:latin typeface="Times New Roman"/>
                          <a:ea typeface="Times New Roman"/>
                          <a:cs typeface="Times New Roman"/>
                          <a:sym typeface="Times New Roman"/>
                        </a:rPr>
                        <a:t>TITLE</a:t>
                      </a:r>
                      <a:endParaRPr sz="1200" b="1">
                        <a:latin typeface="Times New Roman"/>
                        <a:ea typeface="Times New Roman"/>
                        <a:cs typeface="Times New Roman"/>
                        <a:sym typeface="Times New Roman"/>
                      </a:endParaRPr>
                    </a:p>
                  </a:txBody>
                  <a:tcPr marL="63500" marR="63500" marT="63500" marB="63500">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b="1">
                          <a:latin typeface="Times New Roman"/>
                          <a:ea typeface="Times New Roman"/>
                          <a:cs typeface="Times New Roman"/>
                          <a:sym typeface="Times New Roman"/>
                        </a:rPr>
                        <a:t>METHODOLOGY</a:t>
                      </a:r>
                      <a:endParaRPr sz="1200" b="1">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US" sz="1200" b="1">
                          <a:latin typeface="Times New Roman"/>
                          <a:ea typeface="Times New Roman"/>
                          <a:cs typeface="Times New Roman"/>
                          <a:sym typeface="Times New Roman"/>
                        </a:rPr>
                        <a:t>NOVELTY/ ADVANTAGES</a:t>
                      </a:r>
                      <a:endParaRPr sz="1200" b="1">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US" sz="1200" b="1">
                          <a:latin typeface="Times New Roman"/>
                          <a:ea typeface="Times New Roman"/>
                          <a:cs typeface="Times New Roman"/>
                          <a:sym typeface="Times New Roman"/>
                        </a:rPr>
                        <a:t>LIMITATIONS/ DISADVANTAGES</a:t>
                      </a:r>
                      <a:endParaRPr sz="1200" b="1">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US" sz="1200" b="1">
                          <a:latin typeface="Times New Roman"/>
                          <a:ea typeface="Times New Roman"/>
                          <a:cs typeface="Times New Roman"/>
                          <a:sym typeface="Times New Roman"/>
                        </a:rPr>
                        <a:t>PARAMETERS</a:t>
                      </a:r>
                      <a:endParaRPr sz="1200" b="1">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0"/>
                  </a:ext>
                </a:extLst>
              </a:tr>
              <a:tr h="1465600">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L="63500" marR="63500" marT="63500" marB="63500">
                    <a:lnR w="12700" cap="flat" cmpd="sng">
                      <a:solidFill>
                        <a:srgbClr val="000000"/>
                      </a:solidFill>
                      <a:prstDash val="solid"/>
                      <a:round/>
                      <a:headEnd type="none" w="sm" len="sm"/>
                      <a:tailEnd type="none" w="sm" len="sm"/>
                    </a:lnR>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Hadj Salah, S. B., Chouchene, M., &amp; Sayadi, F. E. (2024). </a:t>
                      </a:r>
                      <a:r>
                        <a:rPr lang="en-US" sz="1200" b="1">
                          <a:latin typeface="Times New Roman"/>
                          <a:ea typeface="Times New Roman"/>
                          <a:cs typeface="Times New Roman"/>
                          <a:sym typeface="Times New Roman"/>
                        </a:rPr>
                        <a:t>FPGA implementation of a Convolutional Neural Network for Alzheimer's disease classification.</a:t>
                      </a:r>
                      <a:r>
                        <a:rPr lang="en-US" sz="1200">
                          <a:latin typeface="Times New Roman"/>
                          <a:ea typeface="Times New Roman"/>
                          <a:cs typeface="Times New Roman"/>
                          <a:sym typeface="Times New Roman"/>
                        </a:rPr>
                        <a:t> In 2024 21st International Multi-Conference on Systems, Signals &amp; Devices (SSD) (pp. 193-198). IEEE.</a:t>
                      </a:r>
                      <a:endParaRPr sz="12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CNN model trained on PET scans, converted into IP using Vivado HLS, deployed on PYNQ-Z2 FPGA using a co-design approach (PS + PL)</a:t>
                      </a:r>
                      <a:endParaRPr sz="12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 High accuracy (&gt;99%)</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Low power (1.52W)</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Real-time classification</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Suitable for edge AI in healthcare</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 Only uses PET scan</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Requires design expertise in HLS + FPGA</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Focused on offline validation</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 Accuracy: 99.60% (Model 1)</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Power: 1.521W</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Resource usage: 41.18% LUTs</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Time: 5–17 min</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1"/>
                  </a:ext>
                </a:extLst>
              </a:tr>
              <a:tr h="1702225">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L="63500" marR="63500" marT="63500" marB="63500">
                    <a:lnR w="12700" cap="flat" cmpd="sng">
                      <a:solidFill>
                        <a:srgbClr val="000000"/>
                      </a:solidFill>
                      <a:prstDash val="solid"/>
                      <a:round/>
                      <a:headEnd type="none" w="sm" len="sm"/>
                      <a:tailEnd type="none" w="sm" len="sm"/>
                    </a:lnR>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Sağlam, S., Tat, F., &amp; Bayar, S. (2019). </a:t>
                      </a:r>
                      <a:r>
                        <a:rPr lang="en-US" sz="1200" b="1">
                          <a:latin typeface="Times New Roman"/>
                          <a:ea typeface="Times New Roman"/>
                          <a:cs typeface="Times New Roman"/>
                          <a:sym typeface="Times New Roman"/>
                        </a:rPr>
                        <a:t>Fpga implementation of cnn algorithm for detecting malaria diseased blood cells.</a:t>
                      </a:r>
                      <a:r>
                        <a:rPr lang="en-US" sz="1200">
                          <a:latin typeface="Times New Roman"/>
                          <a:ea typeface="Times New Roman"/>
                          <a:cs typeface="Times New Roman"/>
                          <a:sym typeface="Times New Roman"/>
                        </a:rPr>
                        <a:t> In 2019 International Symposium on Advanced Electrical and Communication Technologies (ISAECT) (pp. 1-5). IEEE.</a:t>
                      </a:r>
                      <a:endParaRPr sz="12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Dataset of 8×8 binary images (200 samples total); CNN designed in MATLAB and converted to VHDL; Layers include convolution, padding, pooling, flatten, and fully connected; Implemented on Zynq-7000 FPGA</a:t>
                      </a:r>
                      <a:endParaRPr sz="12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Fast execution (5.93 ns); Very low LUT usage (4.34%); Demonstrates real-time image classification using CNN on FPGA</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Very small, synthetic binary image dataset; Not representative of real-world malaria images; Only binary classification; No grayscale or feature-rich input</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FPGA: Zynq-7000; Tool: Vivado; Model: CNN; Input: 8×8 binary images; Accuracy: 94.76%; Time: 5.93 ns; Language: VHDL</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2"/>
                  </a:ext>
                </a:extLst>
              </a:tr>
              <a:tr h="1802450">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L="63500" marR="63500" marT="63500" marB="63500">
                    <a:lnR w="12700" cap="flat" cmpd="sng">
                      <a:solidFill>
                        <a:srgbClr val="000000"/>
                      </a:solidFill>
                      <a:prstDash val="solid"/>
                      <a:round/>
                      <a:headEnd type="none" w="sm" len="sm"/>
                      <a:tailEnd type="none" w="sm" len="sm"/>
                    </a:lnR>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Selvathi, D., &amp; Nayagam, R. D. (2016). </a:t>
                      </a:r>
                      <a:r>
                        <a:rPr lang="en-US" sz="1200" b="1">
                          <a:latin typeface="Times New Roman"/>
                          <a:ea typeface="Times New Roman"/>
                          <a:cs typeface="Times New Roman"/>
                          <a:sym typeface="Times New Roman"/>
                        </a:rPr>
                        <a:t>FPGA implementation of on-chip ANN for breast cancer diagnosis.</a:t>
                      </a:r>
                      <a:r>
                        <a:rPr lang="en-US" sz="1200">
                          <a:latin typeface="Times New Roman"/>
                          <a:ea typeface="Times New Roman"/>
                          <a:cs typeface="Times New Roman"/>
                          <a:sym typeface="Times New Roman"/>
                        </a:rPr>
                        <a:t> Intelligent Decision Technologies, 10(4), 341-352.</a:t>
                      </a:r>
                      <a:endParaRPr sz="12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a:solidFill>
                            <a:schemeClr val="dk1"/>
                          </a:solidFill>
                          <a:latin typeface="Times New Roman"/>
                          <a:ea typeface="Times New Roman"/>
                          <a:cs typeface="Times New Roman"/>
                          <a:sym typeface="Times New Roman"/>
                        </a:rPr>
                        <a:t>Uses Wisconsin Breast Cancer Dataset (WBCD); ANN with 30 inputs, 10 hidden neurons, 1 output; Fully implemented in VHDL; Synthesized using Xilinx ISE and implemented on Spartan-3E</a:t>
                      </a:r>
                      <a:endParaRPr sz="12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Fully on-chip, standalone diagnosis without need for external processing; Low power and area-efficient; Suitable for embedded health systems</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Not suitable for image classification; Lower flexibility; ANN offers lower accuracy compared to deep learning models; No real-time data capture</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FPGA: Spartan-3E; Tool: Xilinx ISE; Model: ANN; Input: Tabular data (30 features); Accuracy: 93.9%; Language: VHDL</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3"/>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p:nvPr/>
        </p:nvSpPr>
        <p:spPr>
          <a:xfrm>
            <a:off x="0" y="0"/>
            <a:ext cx="9144000" cy="881700"/>
          </a:xfrm>
          <a:prstGeom prst="rect">
            <a:avLst/>
          </a:prstGeom>
          <a:solidFill>
            <a:srgbClr val="B01B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lt1"/>
                </a:solidFill>
                <a:latin typeface="Arial"/>
                <a:ea typeface="Arial"/>
                <a:cs typeface="Arial"/>
                <a:sym typeface="Arial"/>
              </a:rPr>
              <a:t>Literature Review </a:t>
            </a:r>
            <a:endParaRPr sz="2800" b="1">
              <a:solidFill>
                <a:schemeClr val="lt1"/>
              </a:solidFill>
              <a:latin typeface="Arial"/>
              <a:ea typeface="Arial"/>
              <a:cs typeface="Arial"/>
              <a:sym typeface="Arial"/>
            </a:endParaRPr>
          </a:p>
        </p:txBody>
      </p:sp>
      <p:graphicFrame>
        <p:nvGraphicFramePr>
          <p:cNvPr id="185" name="Google Shape;185;p24"/>
          <p:cNvGraphicFramePr/>
          <p:nvPr/>
        </p:nvGraphicFramePr>
        <p:xfrm>
          <a:off x="152400" y="152400"/>
          <a:ext cx="1657350" cy="660400"/>
        </p:xfrm>
        <a:graphic>
          <a:graphicData uri="http://schemas.openxmlformats.org/drawingml/2006/table">
            <a:tbl>
              <a:tblPr>
                <a:noFill/>
                <a:tableStyleId>{DD8EA996-76BC-4C04-BE99-B52401552906}</a:tableStyleId>
              </a:tblPr>
              <a:tblGrid>
                <a:gridCol w="1657350">
                  <a:extLst>
                    <a:ext uri="{9D8B030D-6E8A-4147-A177-3AD203B41FA5}">
                      <a16:colId xmlns:a16="http://schemas.microsoft.com/office/drawing/2014/main" val="20000"/>
                    </a:ext>
                  </a:extLst>
                </a:gridCol>
              </a:tblGrid>
              <a:tr h="660400">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86" name="Google Shape;186;p24"/>
          <p:cNvGraphicFramePr/>
          <p:nvPr/>
        </p:nvGraphicFramePr>
        <p:xfrm>
          <a:off x="123825" y="964800"/>
          <a:ext cx="8896350" cy="5501640"/>
        </p:xfrm>
        <a:graphic>
          <a:graphicData uri="http://schemas.openxmlformats.org/drawingml/2006/table">
            <a:tbl>
              <a:tblPr>
                <a:noFill/>
                <a:tableStyleId>{1C6E5584-45BD-4547-9FC4-75ED15BFE129}</a:tableStyleId>
              </a:tblPr>
              <a:tblGrid>
                <a:gridCol w="457200">
                  <a:extLst>
                    <a:ext uri="{9D8B030D-6E8A-4147-A177-3AD203B41FA5}">
                      <a16:colId xmlns:a16="http://schemas.microsoft.com/office/drawing/2014/main" val="20000"/>
                    </a:ext>
                  </a:extLst>
                </a:gridCol>
                <a:gridCol w="1621800">
                  <a:extLst>
                    <a:ext uri="{9D8B030D-6E8A-4147-A177-3AD203B41FA5}">
                      <a16:colId xmlns:a16="http://schemas.microsoft.com/office/drawing/2014/main" val="20001"/>
                    </a:ext>
                  </a:extLst>
                </a:gridCol>
                <a:gridCol w="1437225">
                  <a:extLst>
                    <a:ext uri="{9D8B030D-6E8A-4147-A177-3AD203B41FA5}">
                      <a16:colId xmlns:a16="http://schemas.microsoft.com/office/drawing/2014/main" val="20002"/>
                    </a:ext>
                  </a:extLst>
                </a:gridCol>
                <a:gridCol w="1309900">
                  <a:extLst>
                    <a:ext uri="{9D8B030D-6E8A-4147-A177-3AD203B41FA5}">
                      <a16:colId xmlns:a16="http://schemas.microsoft.com/office/drawing/2014/main" val="20003"/>
                    </a:ext>
                  </a:extLst>
                </a:gridCol>
                <a:gridCol w="1533550">
                  <a:extLst>
                    <a:ext uri="{9D8B030D-6E8A-4147-A177-3AD203B41FA5}">
                      <a16:colId xmlns:a16="http://schemas.microsoft.com/office/drawing/2014/main" val="20004"/>
                    </a:ext>
                  </a:extLst>
                </a:gridCol>
                <a:gridCol w="2536675">
                  <a:extLst>
                    <a:ext uri="{9D8B030D-6E8A-4147-A177-3AD203B41FA5}">
                      <a16:colId xmlns:a16="http://schemas.microsoft.com/office/drawing/2014/main" val="20005"/>
                    </a:ext>
                  </a:extLst>
                </a:gridCol>
              </a:tblGrid>
              <a:tr h="0">
                <a:tc>
                  <a:txBody>
                    <a:bodyPr/>
                    <a:lstStyle/>
                    <a:p>
                      <a:pPr marL="0" lvl="0" indent="0" algn="l" rtl="0">
                        <a:spcBef>
                          <a:spcPts val="0"/>
                        </a:spcBef>
                        <a:spcAft>
                          <a:spcPts val="0"/>
                        </a:spcAft>
                        <a:buNone/>
                      </a:pPr>
                      <a:r>
                        <a:rPr lang="en-US" sz="1200" b="1">
                          <a:latin typeface="Times New Roman"/>
                          <a:ea typeface="Times New Roman"/>
                          <a:cs typeface="Times New Roman"/>
                          <a:sym typeface="Times New Roman"/>
                        </a:rPr>
                        <a:t>SNO</a:t>
                      </a:r>
                      <a:endParaRPr sz="12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b="1">
                          <a:latin typeface="Times New Roman"/>
                          <a:ea typeface="Times New Roman"/>
                          <a:cs typeface="Times New Roman"/>
                          <a:sym typeface="Times New Roman"/>
                        </a:rPr>
                        <a:t>TITLE</a:t>
                      </a:r>
                      <a:endParaRPr sz="12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b="1">
                          <a:latin typeface="Times New Roman"/>
                          <a:ea typeface="Times New Roman"/>
                          <a:cs typeface="Times New Roman"/>
                          <a:sym typeface="Times New Roman"/>
                        </a:rPr>
                        <a:t>METHODOLOGY</a:t>
                      </a:r>
                      <a:endParaRPr sz="12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b="1">
                          <a:latin typeface="Times New Roman"/>
                          <a:ea typeface="Times New Roman"/>
                          <a:cs typeface="Times New Roman"/>
                          <a:sym typeface="Times New Roman"/>
                        </a:rPr>
                        <a:t>NOVELTY/ ADVANTAGES</a:t>
                      </a:r>
                      <a:endParaRPr sz="12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b="1">
                          <a:latin typeface="Times New Roman"/>
                          <a:ea typeface="Times New Roman"/>
                          <a:cs typeface="Times New Roman"/>
                          <a:sym typeface="Times New Roman"/>
                        </a:rPr>
                        <a:t>LIMITATIONS/ DISADVANTAGES</a:t>
                      </a:r>
                      <a:endParaRPr sz="12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b="1">
                          <a:latin typeface="Times New Roman"/>
                          <a:ea typeface="Times New Roman"/>
                          <a:cs typeface="Times New Roman"/>
                          <a:sym typeface="Times New Roman"/>
                        </a:rPr>
                        <a:t>PARAMETERS</a:t>
                      </a:r>
                      <a:endParaRPr sz="12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4. </a:t>
                      </a:r>
                      <a:endParaRPr sz="1200">
                        <a:latin typeface="Times New Roman"/>
                        <a:ea typeface="Times New Roman"/>
                        <a:cs typeface="Times New Roman"/>
                        <a:sym typeface="Times New Roman"/>
                      </a:endParaRPr>
                    </a:p>
                  </a:txBody>
                  <a:tcPr marL="63500" marR="63500" marT="63500" marB="6350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Khan, M., Moiz, A., Khan, G. N., Wajid, M., Usman, M., &amp; Ali, J. (2025). </a:t>
                      </a:r>
                      <a:r>
                        <a:rPr lang="en-US" sz="1200" b="1">
                          <a:latin typeface="Times New Roman"/>
                          <a:ea typeface="Times New Roman"/>
                          <a:cs typeface="Times New Roman"/>
                          <a:sym typeface="Times New Roman"/>
                        </a:rPr>
                        <a:t>An FPGA Prototype for Parkinson’s Disease Detection using Machine Learning on Voice Signal.</a:t>
                      </a:r>
                      <a:r>
                        <a:rPr lang="en-US" sz="1200">
                          <a:latin typeface="Times New Roman"/>
                          <a:ea typeface="Times New Roman"/>
                          <a:cs typeface="Times New Roman"/>
                          <a:sym typeface="Times New Roman"/>
                        </a:rPr>
                        <a:t> IEEE Access.</a:t>
                      </a:r>
                      <a:endParaRPr sz="12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Parkinson’s disease detection using voice-based features using three feature selection algorithms and assessed using five classifiers. Implemented in Nexys A7 FPGA</a:t>
                      </a:r>
                      <a:endParaRPr sz="12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 First time FPGA implementation for PD voice detection</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performance acceleration, energy efficiency and better accuracy</a:t>
                      </a:r>
                      <a:endParaRPr sz="1200">
                        <a:latin typeface="Times New Roman"/>
                        <a:ea typeface="Times New Roman"/>
                        <a:cs typeface="Times New Roman"/>
                        <a:sym typeface="Times New Roman"/>
                      </a:endParaRPr>
                    </a:p>
                  </a:txBody>
                  <a:tcPr marL="63500" marR="63500" marT="63500" marB="63500">
                    <a:lnT w="1270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 Influence of non-PD related voice variation impacts accuracy due to performance reliance on dataset’s diversity</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lack of adaptive models due to dynamic nature of PD</a:t>
                      </a:r>
                      <a:endParaRPr sz="1200">
                        <a:latin typeface="Times New Roman"/>
                        <a:ea typeface="Times New Roman"/>
                        <a:cs typeface="Times New Roman"/>
                        <a:sym typeface="Times New Roman"/>
                      </a:endParaRPr>
                    </a:p>
                  </a:txBody>
                  <a:tcPr marL="63500" marR="63500" marT="63500" marB="63500">
                    <a:lnT w="1270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 Feature Selection Algorithms:  Chi-squared, Minimum Redundancy Maximum Relevance (mRMR), Analysis of Variance (ANOVA)</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Classifiers: K-Nearest Neighbors (KNN), Decision Tree (DT), Artificial Neural Network (ANN), Logistic</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Regression (LR), and Support Vector Machine (SVM).</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Dataset imbalance: Synthetic Minority</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Over-sampling Technique (SMOTE)</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dynamic power: 23mW</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ANOVA with Quad SVM accuracy: 98.86%</a:t>
                      </a:r>
                      <a:endParaRPr sz="1200">
                        <a:latin typeface="Times New Roman"/>
                        <a:ea typeface="Times New Roman"/>
                        <a:cs typeface="Times New Roman"/>
                        <a:sym typeface="Times New Roman"/>
                      </a:endParaRPr>
                    </a:p>
                  </a:txBody>
                  <a:tcPr marL="63500" marR="63500" marT="63500" marB="63500">
                    <a:lnT w="12700" cap="flat" cmpd="sng">
                      <a:solidFill>
                        <a:srgbClr val="000000"/>
                      </a:solidFill>
                      <a:prstDash val="solid"/>
                      <a:round/>
                      <a:headEnd type="none" w="sm" len="sm"/>
                      <a:tailEnd type="none" w="sm" len="sm"/>
                    </a:lnT>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a:txBody>
                  <a:tcPr marL="63500" marR="63500" marT="63500" marB="63500">
                    <a:lnR w="12700" cap="flat" cmpd="sng">
                      <a:solidFill>
                        <a:srgbClr val="000000"/>
                      </a:solidFill>
                      <a:prstDash val="solid"/>
                      <a:round/>
                      <a:headEnd type="none" w="sm" len="sm"/>
                      <a:tailEnd type="none" w="sm" len="sm"/>
                    </a:lnR>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Alam, M. S., Siddiqui, Y., Hasan, M., Farooq, O., &amp; Himeur, Y. (2024). </a:t>
                      </a:r>
                      <a:r>
                        <a:rPr lang="en-US" sz="1200" b="1">
                          <a:latin typeface="Times New Roman"/>
                          <a:ea typeface="Times New Roman"/>
                          <a:cs typeface="Times New Roman"/>
                          <a:sym typeface="Times New Roman"/>
                        </a:rPr>
                        <a:t>Energy-efficient FPGA based sleep apnea detection using EEG signals.</a:t>
                      </a:r>
                      <a:r>
                        <a:rPr lang="en-US" sz="1200">
                          <a:latin typeface="Times New Roman"/>
                          <a:ea typeface="Times New Roman"/>
                          <a:cs typeface="Times New Roman"/>
                          <a:sym typeface="Times New Roman"/>
                        </a:rPr>
                        <a:t> IEEE Access, 12, 40182-40195.</a:t>
                      </a:r>
                      <a:endParaRPr sz="12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Multiband EEG signals are analysed to detect sleep apnea using a Linear support vector machine (LSVM) classifier, built on Artix7 FPGA. uses St. Vincent’s sleep apnea UCDDB database.</a:t>
                      </a:r>
                      <a:endParaRPr sz="12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 Improved speed, accuracy (94%),  sensitivity, and energy efficiency.</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System on Chip (SoC) predictive model </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Polysomnography for EEG recording causes discomfort and decreases the convenience for real-time testing and efficiency</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 highest accuracy: 94.81%</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sensitivity: 93.10%</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specificity: 96.43%</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dynamic power:19mW</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p:nvPr/>
        </p:nvSpPr>
        <p:spPr>
          <a:xfrm>
            <a:off x="0" y="0"/>
            <a:ext cx="9144000" cy="881700"/>
          </a:xfrm>
          <a:prstGeom prst="rect">
            <a:avLst/>
          </a:prstGeom>
          <a:solidFill>
            <a:srgbClr val="B01B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lt1"/>
                </a:solidFill>
                <a:latin typeface="Arial"/>
                <a:ea typeface="Arial"/>
                <a:cs typeface="Arial"/>
                <a:sym typeface="Arial"/>
              </a:rPr>
              <a:t>Literature Review </a:t>
            </a:r>
            <a:endParaRPr sz="2800" b="1">
              <a:solidFill>
                <a:schemeClr val="lt1"/>
              </a:solidFill>
              <a:latin typeface="Arial"/>
              <a:ea typeface="Arial"/>
              <a:cs typeface="Arial"/>
              <a:sym typeface="Arial"/>
            </a:endParaRPr>
          </a:p>
        </p:txBody>
      </p:sp>
      <p:graphicFrame>
        <p:nvGraphicFramePr>
          <p:cNvPr id="192" name="Google Shape;192;p25"/>
          <p:cNvGraphicFramePr/>
          <p:nvPr/>
        </p:nvGraphicFramePr>
        <p:xfrm>
          <a:off x="152400" y="152400"/>
          <a:ext cx="1657350" cy="660400"/>
        </p:xfrm>
        <a:graphic>
          <a:graphicData uri="http://schemas.openxmlformats.org/drawingml/2006/table">
            <a:tbl>
              <a:tblPr>
                <a:noFill/>
                <a:tableStyleId>{DD8EA996-76BC-4C04-BE99-B52401552906}</a:tableStyleId>
              </a:tblPr>
              <a:tblGrid>
                <a:gridCol w="1657350">
                  <a:extLst>
                    <a:ext uri="{9D8B030D-6E8A-4147-A177-3AD203B41FA5}">
                      <a16:colId xmlns:a16="http://schemas.microsoft.com/office/drawing/2014/main" val="20000"/>
                    </a:ext>
                  </a:extLst>
                </a:gridCol>
              </a:tblGrid>
              <a:tr h="660400">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93" name="Google Shape;193;p25"/>
          <p:cNvGraphicFramePr/>
          <p:nvPr/>
        </p:nvGraphicFramePr>
        <p:xfrm>
          <a:off x="84590" y="938261"/>
          <a:ext cx="8949725" cy="5931860"/>
        </p:xfrm>
        <a:graphic>
          <a:graphicData uri="http://schemas.openxmlformats.org/drawingml/2006/table">
            <a:tbl>
              <a:tblPr>
                <a:noFill/>
                <a:tableStyleId>{1C6E5584-45BD-4547-9FC4-75ED15BFE129}</a:tableStyleId>
              </a:tblPr>
              <a:tblGrid>
                <a:gridCol w="486150">
                  <a:extLst>
                    <a:ext uri="{9D8B030D-6E8A-4147-A177-3AD203B41FA5}">
                      <a16:colId xmlns:a16="http://schemas.microsoft.com/office/drawing/2014/main" val="20000"/>
                    </a:ext>
                  </a:extLst>
                </a:gridCol>
                <a:gridCol w="1674850">
                  <a:extLst>
                    <a:ext uri="{9D8B030D-6E8A-4147-A177-3AD203B41FA5}">
                      <a16:colId xmlns:a16="http://schemas.microsoft.com/office/drawing/2014/main" val="20001"/>
                    </a:ext>
                  </a:extLst>
                </a:gridCol>
                <a:gridCol w="1945575">
                  <a:extLst>
                    <a:ext uri="{9D8B030D-6E8A-4147-A177-3AD203B41FA5}">
                      <a16:colId xmlns:a16="http://schemas.microsoft.com/office/drawing/2014/main" val="20002"/>
                    </a:ext>
                  </a:extLst>
                </a:gridCol>
                <a:gridCol w="1629500">
                  <a:extLst>
                    <a:ext uri="{9D8B030D-6E8A-4147-A177-3AD203B41FA5}">
                      <a16:colId xmlns:a16="http://schemas.microsoft.com/office/drawing/2014/main" val="20003"/>
                    </a:ext>
                  </a:extLst>
                </a:gridCol>
                <a:gridCol w="1869475">
                  <a:extLst>
                    <a:ext uri="{9D8B030D-6E8A-4147-A177-3AD203B41FA5}">
                      <a16:colId xmlns:a16="http://schemas.microsoft.com/office/drawing/2014/main" val="20004"/>
                    </a:ext>
                  </a:extLst>
                </a:gridCol>
                <a:gridCol w="1344175">
                  <a:extLst>
                    <a:ext uri="{9D8B030D-6E8A-4147-A177-3AD203B41FA5}">
                      <a16:colId xmlns:a16="http://schemas.microsoft.com/office/drawing/2014/main" val="20005"/>
                    </a:ext>
                  </a:extLst>
                </a:gridCol>
              </a:tblGrid>
              <a:tr h="472100">
                <a:tc>
                  <a:txBody>
                    <a:bodyPr/>
                    <a:lstStyle/>
                    <a:p>
                      <a:pPr marL="0" lvl="0" indent="0" algn="l" rtl="0">
                        <a:spcBef>
                          <a:spcPts val="0"/>
                        </a:spcBef>
                        <a:spcAft>
                          <a:spcPts val="0"/>
                        </a:spcAft>
                        <a:buNone/>
                      </a:pPr>
                      <a:r>
                        <a:rPr lang="en-US" sz="1200" b="1">
                          <a:latin typeface="Times New Roman"/>
                          <a:ea typeface="Times New Roman"/>
                          <a:cs typeface="Times New Roman"/>
                          <a:sym typeface="Times New Roman"/>
                        </a:rPr>
                        <a:t>SNO</a:t>
                      </a:r>
                      <a:endParaRPr sz="12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b="1">
                          <a:latin typeface="Times New Roman"/>
                          <a:ea typeface="Times New Roman"/>
                          <a:cs typeface="Times New Roman"/>
                          <a:sym typeface="Times New Roman"/>
                        </a:rPr>
                        <a:t>TITLE</a:t>
                      </a:r>
                      <a:endParaRPr sz="12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b="1">
                          <a:latin typeface="Times New Roman"/>
                          <a:ea typeface="Times New Roman"/>
                          <a:cs typeface="Times New Roman"/>
                          <a:sym typeface="Times New Roman"/>
                        </a:rPr>
                        <a:t>METHODOLOGY</a:t>
                      </a:r>
                      <a:endParaRPr sz="12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b="1">
                          <a:latin typeface="Times New Roman"/>
                          <a:ea typeface="Times New Roman"/>
                          <a:cs typeface="Times New Roman"/>
                          <a:sym typeface="Times New Roman"/>
                        </a:rPr>
                        <a:t>NOVELTY/ ADVANTAGES</a:t>
                      </a:r>
                      <a:endParaRPr sz="12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b="1">
                          <a:latin typeface="Times New Roman"/>
                          <a:ea typeface="Times New Roman"/>
                          <a:cs typeface="Times New Roman"/>
                          <a:sym typeface="Times New Roman"/>
                        </a:rPr>
                        <a:t>LIMITATIONS/ DISADVANTAGES</a:t>
                      </a:r>
                      <a:endParaRPr sz="12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b="1">
                          <a:latin typeface="Times New Roman"/>
                          <a:ea typeface="Times New Roman"/>
                          <a:cs typeface="Times New Roman"/>
                          <a:sym typeface="Times New Roman"/>
                        </a:rPr>
                        <a:t>PARAMETERS</a:t>
                      </a:r>
                      <a:endParaRPr sz="12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743650">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6..</a:t>
                      </a:r>
                      <a:endParaRPr sz="12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Hassan, O., Paul, T., Amin, N., Titirsha, T., Thakker, R., Parvin, D., ... &amp; Islam, S. K. (2023). </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b="1">
                          <a:latin typeface="Times New Roman"/>
                          <a:ea typeface="Times New Roman"/>
                          <a:cs typeface="Times New Roman"/>
                          <a:sym typeface="Times New Roman"/>
                        </a:rPr>
                        <a:t>An optimized hardware inference of SABiNN: Shift-accumulate binarized neural network for </a:t>
                      </a:r>
                      <a:endParaRPr sz="1200" b="1">
                        <a:latin typeface="Times New Roman"/>
                        <a:ea typeface="Times New Roman"/>
                        <a:cs typeface="Times New Roman"/>
                        <a:sym typeface="Times New Roman"/>
                      </a:endParaRPr>
                    </a:p>
                    <a:p>
                      <a:pPr marL="0" lvl="0" indent="0" algn="l" rtl="0">
                        <a:spcBef>
                          <a:spcPts val="0"/>
                        </a:spcBef>
                        <a:spcAft>
                          <a:spcPts val="0"/>
                        </a:spcAft>
                        <a:buNone/>
                      </a:pPr>
                      <a:r>
                        <a:rPr lang="en-US" sz="1200" b="1">
                          <a:latin typeface="Times New Roman"/>
                          <a:ea typeface="Times New Roman"/>
                          <a:cs typeface="Times New Roman"/>
                          <a:sym typeface="Times New Roman"/>
                        </a:rPr>
                        <a:t>sleep apnea detection. </a:t>
                      </a:r>
                      <a:r>
                        <a:rPr lang="en-US" sz="1200">
                          <a:latin typeface="Times New Roman"/>
                          <a:ea typeface="Times New Roman"/>
                          <a:cs typeface="Times New Roman"/>
                          <a:sym typeface="Times New Roman"/>
                        </a:rPr>
                        <a:t>IEEE Transactions on Instrumentation and Measurement, 72, 1-11.</a:t>
                      </a:r>
                      <a:endParaRPr sz="12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 Designed and implemented a Shift-Accumulate Binarized Neural Network (SABiNN) on FPGA- Optimized binarized operations with shift-accumulate logic to eliminate multipliers- Used sleep apnea ECG data with preprocessing: normalization, R-peak segmentation- HDL synthesized and deployed on Artix-7 FPGA for real-time inference</a:t>
                      </a:r>
                      <a:endParaRPr sz="12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 Removes multipliers using bitwise logic, significantly reducing power and area- 3.5× speedup vs. conventional BNNs- Up to 11.2× better energy efficiency compared to CPU-based inference- Ideal for energy-constrained wearable medical systems</a:t>
                      </a:r>
                      <a:endParaRPr sz="12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 Only single-channel ECG considered; lacks multi-modal sensor fusion- Architecture tailored for SABiNN—less generalizable- Detection performance not compared against state-of-the-art ML/DL methods</a:t>
                      </a:r>
                      <a:endParaRPr sz="12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 Model: SABiNN (3-layer binarized NN)- Accuracy: ~87.14%- Platform: Xilinx Artix-7 FPGA- Optimizations: Bitwise operations, shift-accumulate- Speedup: 3.5× vs BNN- Energy Efficiency: 11.2× vs CPU- Dataset: Sleep apnea ECG from PhysioNet</a:t>
                      </a:r>
                      <a:endParaRPr sz="12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568900">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7.</a:t>
                      </a:r>
                      <a:endParaRPr sz="1200">
                        <a:latin typeface="Times New Roman"/>
                        <a:ea typeface="Times New Roman"/>
                        <a:cs typeface="Times New Roman"/>
                        <a:sym typeface="Times New Roman"/>
                      </a:endParaRPr>
                    </a:p>
                  </a:txBody>
                  <a:tcPr marL="63500" marR="63500" marT="63500" marB="6350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Karthick, S., &amp; Devarasu, N. (2025). </a:t>
                      </a:r>
                      <a:r>
                        <a:rPr lang="en-US" sz="1200" b="1">
                          <a:latin typeface="Times New Roman"/>
                          <a:ea typeface="Times New Roman"/>
                          <a:cs typeface="Times New Roman"/>
                          <a:sym typeface="Times New Roman"/>
                        </a:rPr>
                        <a:t>VLSI Architecture for Modulating Nerve Activity in Parkinson’s disease Using STFT Transformation Methods.</a:t>
                      </a:r>
                      <a:r>
                        <a:rPr lang="en-US" sz="1200">
                          <a:latin typeface="Times New Roman"/>
                          <a:ea typeface="Times New Roman"/>
                          <a:cs typeface="Times New Roman"/>
                          <a:sym typeface="Times New Roman"/>
                        </a:rPr>
                        <a:t> In 2025 Eleventh International Conference on Bio Signals, Images, and Instrumentation (ICBSII) (pp. 1-7). IEEE.</a:t>
                      </a:r>
                      <a:endParaRPr sz="12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STFT (short-time fourier transform) transformation + CNN is used to modulate neural activity using EEG in Parkinson’s disease for detection and is implemented in Virtex 6 FPGA. Pre-processing using bandpass filters</a:t>
                      </a:r>
                      <a:endParaRPr sz="12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 improved performance when compared to traditional methods.</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As the number of samples increases, the latency per sample decreases.</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The power usage</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of the system increases linearly with the number of</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samples processed.</a:t>
                      </a: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 Computational complexity and power consumption of the VLSI architecture are the limitations.</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EEG variation due to differences in brain activity, disease progression, and medications is a challenge.</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External noise and movement artefacts distort signal quality, affecting detection accuracy.</a:t>
                      </a:r>
                      <a:endParaRPr sz="1200">
                        <a:latin typeface="Times New Roman"/>
                        <a:ea typeface="Times New Roman"/>
                        <a:cs typeface="Times New Roman"/>
                        <a:sym typeface="Times New Roman"/>
                      </a:endParaRPr>
                    </a:p>
                  </a:txBody>
                  <a:tcPr marL="63500" marR="63500" marT="63500" marB="63500">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 Power consumption: 0.12 mW at 100</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samples to 1.80 mW at 2000 samples.</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STFT + CNN accuracy: 95.2%</a:t>
                      </a: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6"/>
          <p:cNvSpPr/>
          <p:nvPr/>
        </p:nvSpPr>
        <p:spPr>
          <a:xfrm>
            <a:off x="0" y="0"/>
            <a:ext cx="9144000" cy="881700"/>
          </a:xfrm>
          <a:prstGeom prst="rect">
            <a:avLst/>
          </a:prstGeom>
          <a:solidFill>
            <a:srgbClr val="B01B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lt1"/>
                </a:solidFill>
                <a:latin typeface="Arial"/>
                <a:ea typeface="Arial"/>
                <a:cs typeface="Arial"/>
                <a:sym typeface="Arial"/>
              </a:rPr>
              <a:t>Literature Review </a:t>
            </a:r>
            <a:endParaRPr sz="2800" b="1">
              <a:solidFill>
                <a:schemeClr val="lt1"/>
              </a:solidFill>
              <a:latin typeface="Arial"/>
              <a:ea typeface="Arial"/>
              <a:cs typeface="Arial"/>
              <a:sym typeface="Arial"/>
            </a:endParaRPr>
          </a:p>
        </p:txBody>
      </p:sp>
      <p:graphicFrame>
        <p:nvGraphicFramePr>
          <p:cNvPr id="199" name="Google Shape;199;p26"/>
          <p:cNvGraphicFramePr/>
          <p:nvPr/>
        </p:nvGraphicFramePr>
        <p:xfrm>
          <a:off x="152400" y="152400"/>
          <a:ext cx="1657350" cy="660400"/>
        </p:xfrm>
        <a:graphic>
          <a:graphicData uri="http://schemas.openxmlformats.org/drawingml/2006/table">
            <a:tbl>
              <a:tblPr>
                <a:noFill/>
                <a:tableStyleId>{DD8EA996-76BC-4C04-BE99-B52401552906}</a:tableStyleId>
              </a:tblPr>
              <a:tblGrid>
                <a:gridCol w="1657350">
                  <a:extLst>
                    <a:ext uri="{9D8B030D-6E8A-4147-A177-3AD203B41FA5}">
                      <a16:colId xmlns:a16="http://schemas.microsoft.com/office/drawing/2014/main" val="20000"/>
                    </a:ext>
                  </a:extLst>
                </a:gridCol>
              </a:tblGrid>
              <a:tr h="660400">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00" name="Google Shape;200;p26"/>
          <p:cNvGraphicFramePr/>
          <p:nvPr/>
        </p:nvGraphicFramePr>
        <p:xfrm>
          <a:off x="123836" y="881711"/>
          <a:ext cx="8896350" cy="5900215"/>
        </p:xfrm>
        <a:graphic>
          <a:graphicData uri="http://schemas.openxmlformats.org/drawingml/2006/table">
            <a:tbl>
              <a:tblPr>
                <a:noFill/>
                <a:tableStyleId>{1C6E5584-45BD-4547-9FC4-75ED15BFE129}</a:tableStyleId>
              </a:tblPr>
              <a:tblGrid>
                <a:gridCol w="4572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gridCol w="1394775">
                  <a:extLst>
                    <a:ext uri="{9D8B030D-6E8A-4147-A177-3AD203B41FA5}">
                      <a16:colId xmlns:a16="http://schemas.microsoft.com/office/drawing/2014/main" val="20002"/>
                    </a:ext>
                  </a:extLst>
                </a:gridCol>
                <a:gridCol w="1677575">
                  <a:extLst>
                    <a:ext uri="{9D8B030D-6E8A-4147-A177-3AD203B41FA5}">
                      <a16:colId xmlns:a16="http://schemas.microsoft.com/office/drawing/2014/main" val="20003"/>
                    </a:ext>
                  </a:extLst>
                </a:gridCol>
                <a:gridCol w="1462850">
                  <a:extLst>
                    <a:ext uri="{9D8B030D-6E8A-4147-A177-3AD203B41FA5}">
                      <a16:colId xmlns:a16="http://schemas.microsoft.com/office/drawing/2014/main" val="20004"/>
                    </a:ext>
                  </a:extLst>
                </a:gridCol>
                <a:gridCol w="2494250">
                  <a:extLst>
                    <a:ext uri="{9D8B030D-6E8A-4147-A177-3AD203B41FA5}">
                      <a16:colId xmlns:a16="http://schemas.microsoft.com/office/drawing/2014/main" val="20005"/>
                    </a:ext>
                  </a:extLst>
                </a:gridCol>
              </a:tblGrid>
              <a:tr h="525575">
                <a:tc>
                  <a:txBody>
                    <a:bodyPr/>
                    <a:lstStyle/>
                    <a:p>
                      <a:pPr marL="0" lvl="0" indent="0" algn="l" rtl="0">
                        <a:spcBef>
                          <a:spcPts val="0"/>
                        </a:spcBef>
                        <a:spcAft>
                          <a:spcPts val="0"/>
                        </a:spcAft>
                        <a:buNone/>
                      </a:pPr>
                      <a:r>
                        <a:rPr lang="en-US" sz="1200" b="1">
                          <a:latin typeface="Times New Roman"/>
                          <a:ea typeface="Times New Roman"/>
                          <a:cs typeface="Times New Roman"/>
                          <a:sym typeface="Times New Roman"/>
                        </a:rPr>
                        <a:t>SNO</a:t>
                      </a:r>
                      <a:endParaRPr sz="12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b="1">
                          <a:latin typeface="Times New Roman"/>
                          <a:ea typeface="Times New Roman"/>
                          <a:cs typeface="Times New Roman"/>
                          <a:sym typeface="Times New Roman"/>
                        </a:rPr>
                        <a:t>TITLE</a:t>
                      </a:r>
                      <a:endParaRPr sz="12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b="1">
                          <a:latin typeface="Times New Roman"/>
                          <a:ea typeface="Times New Roman"/>
                          <a:cs typeface="Times New Roman"/>
                          <a:sym typeface="Times New Roman"/>
                        </a:rPr>
                        <a:t>METHODOLOGY</a:t>
                      </a:r>
                      <a:endParaRPr sz="12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b="1">
                          <a:latin typeface="Times New Roman"/>
                          <a:ea typeface="Times New Roman"/>
                          <a:cs typeface="Times New Roman"/>
                          <a:sym typeface="Times New Roman"/>
                        </a:rPr>
                        <a:t>NOVELTY/ ADVANTAGES</a:t>
                      </a:r>
                      <a:endParaRPr sz="12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b="1">
                          <a:latin typeface="Times New Roman"/>
                          <a:ea typeface="Times New Roman"/>
                          <a:cs typeface="Times New Roman"/>
                          <a:sym typeface="Times New Roman"/>
                        </a:rPr>
                        <a:t>LIMITATIONS/ DISADVANTAGES</a:t>
                      </a:r>
                      <a:endParaRPr sz="12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b="1">
                          <a:latin typeface="Times New Roman"/>
                          <a:ea typeface="Times New Roman"/>
                          <a:cs typeface="Times New Roman"/>
                          <a:sym typeface="Times New Roman"/>
                        </a:rPr>
                        <a:t>PARAMETERS</a:t>
                      </a:r>
                      <a:endParaRPr sz="12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877375">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8.</a:t>
                      </a:r>
                      <a:endParaRPr sz="1200">
                        <a:latin typeface="Times New Roman"/>
                        <a:ea typeface="Times New Roman"/>
                        <a:cs typeface="Times New Roman"/>
                        <a:sym typeface="Times New Roman"/>
                      </a:endParaRPr>
                    </a:p>
                  </a:txBody>
                  <a:tcPr marL="63500" marR="63500" marT="63500" marB="6350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Kocaoğlu, S. (2025). </a:t>
                      </a:r>
                      <a:r>
                        <a:rPr lang="en-US" sz="1200" b="1">
                          <a:latin typeface="Times New Roman"/>
                          <a:ea typeface="Times New Roman"/>
                          <a:cs typeface="Times New Roman"/>
                          <a:sym typeface="Times New Roman"/>
                        </a:rPr>
                        <a:t>FPGA implementation of deep learning architecture for ankylosing spondylitis detection from MRI.</a:t>
                      </a:r>
                      <a:r>
                        <a:rPr lang="en-US" sz="1200">
                          <a:latin typeface="Times New Roman"/>
                          <a:ea typeface="Times New Roman"/>
                          <a:cs typeface="Times New Roman"/>
                          <a:sym typeface="Times New Roman"/>
                        </a:rPr>
                        <a:t> Scientific Reports, 15(1), 21854.</a:t>
                      </a:r>
                      <a:endParaRPr sz="12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To Diagnose AS that classifies MRI sequences using Deep learning neural networks (ResNet-50) and implemented in the Xilinx KV260 FPGA board.</a:t>
                      </a:r>
                      <a:endParaRPr sz="12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 First ever study to diagnose AS on FPGA.</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Higher accuracy achieved when compared to similar implementations on FPGA for MRI-based classification or segmentation tasks</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low latency execution through parallel processing</a:t>
                      </a:r>
                      <a:endParaRPr sz="1200">
                        <a:latin typeface="Times New Roman"/>
                        <a:ea typeface="Times New Roman"/>
                        <a:cs typeface="Times New Roman"/>
                        <a:sym typeface="Times New Roman"/>
                      </a:endParaRPr>
                    </a:p>
                  </a:txBody>
                  <a:tcPr marL="63500" marR="63500" marT="63500" marB="63500">
                    <a:lnT w="1270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 Only a single CNN (ResNet)  was used for feature extraction.</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Small-sized dataset</a:t>
                      </a:r>
                      <a:endParaRPr sz="1200">
                        <a:latin typeface="Times New Roman"/>
                        <a:ea typeface="Times New Roman"/>
                        <a:cs typeface="Times New Roman"/>
                        <a:sym typeface="Times New Roman"/>
                      </a:endParaRPr>
                    </a:p>
                  </a:txBody>
                  <a:tcPr marL="63500" marR="63500" marT="63500" marB="63500">
                    <a:lnT w="1270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 accuracy: 90.8%</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high sensitivity: 100%</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F-score: 91.60%</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True Positive Rate (TPR) of 100% and a False Positive</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Rate (FPR) of 18.5%.</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Area under the ROC Curve (AUC)- 0.91</a:t>
                      </a:r>
                      <a:endParaRPr sz="1200">
                        <a:latin typeface="Times New Roman"/>
                        <a:ea typeface="Times New Roman"/>
                        <a:cs typeface="Times New Roman"/>
                        <a:sym typeface="Times New Roman"/>
                      </a:endParaRPr>
                    </a:p>
                  </a:txBody>
                  <a:tcPr marL="63500" marR="63500" marT="63500" marB="63500">
                    <a:lnT w="12700" cap="flat" cmpd="sng">
                      <a:solidFill>
                        <a:srgbClr val="000000"/>
                      </a:solidFill>
                      <a:prstDash val="solid"/>
                      <a:round/>
                      <a:headEnd type="none" w="sm" len="sm"/>
                      <a:tailEnd type="none" w="sm" len="sm"/>
                    </a:lnT>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9.</a:t>
                      </a:r>
                      <a:endParaRPr sz="1200">
                        <a:latin typeface="Times New Roman"/>
                        <a:ea typeface="Times New Roman"/>
                        <a:cs typeface="Times New Roman"/>
                        <a:sym typeface="Times New Roman"/>
                      </a:endParaRPr>
                    </a:p>
                  </a:txBody>
                  <a:tcPr marL="63500" marR="63500" marT="63500" marB="63500">
                    <a:lnR w="12700" cap="flat" cmpd="sng">
                      <a:solidFill>
                        <a:srgbClr val="000000"/>
                      </a:solidFill>
                      <a:prstDash val="solid"/>
                      <a:round/>
                      <a:headEnd type="none" w="sm" len="sm"/>
                      <a:tailEnd type="none" w="sm" len="sm"/>
                    </a:lnR>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Chen, C., da Silva, B., Yang, C., Ma, C., Li, J., &amp; Liu, C. (2023). </a:t>
                      </a:r>
                      <a:r>
                        <a:rPr lang="en-US" sz="1200" b="1">
                          <a:latin typeface="Times New Roman"/>
                          <a:ea typeface="Times New Roman"/>
                          <a:cs typeface="Times New Roman"/>
                          <a:sym typeface="Times New Roman"/>
                        </a:rPr>
                        <a:t>AutoMLP: A framework for the acceleration of multi-layer perceptron models on FPGAs for real-time atrial fibrillation disease detection.</a:t>
                      </a:r>
                      <a:r>
                        <a:rPr lang="en-US" sz="1200">
                          <a:latin typeface="Times New Roman"/>
                          <a:ea typeface="Times New Roman"/>
                          <a:cs typeface="Times New Roman"/>
                          <a:sym typeface="Times New Roman"/>
                        </a:rPr>
                        <a:t> IEEE Transactions on Biomedical Circuits and Systems, 17(6), 1371-1386.</a:t>
                      </a:r>
                      <a:endParaRPr sz="12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A framework (AutoMLP) automates the acceleration of the Multi-Layer Perceptron(MLP) model on the Xilinx PYNQ-Z1 (Zynq 7020) for Atrial Fibrillation Detection.</a:t>
                      </a: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 Model Topology- Compiler to Underlying Design</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Adjusted Bit-widths- Simulation &amp; Profiling</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Parallel Optimization- Design-Space Exploration</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 Complex FPGA design process</a:t>
                      </a:r>
                      <a:br>
                        <a:rPr lang="en-US" sz="1200">
                          <a:latin typeface="Times New Roman"/>
                          <a:ea typeface="Times New Roman"/>
                          <a:cs typeface="Times New Roman"/>
                          <a:sym typeface="Times New Roman"/>
                        </a:rPr>
                      </a:br>
                      <a:r>
                        <a:rPr lang="en-US" sz="1200">
                          <a:latin typeface="Times New Roman"/>
                          <a:ea typeface="Times New Roman"/>
                          <a:cs typeface="Times New Roman"/>
                          <a:sym typeface="Times New Roman"/>
                        </a:rPr>
                        <a:t>- High resource usage for complex MLP topologies</a:t>
                      </a:r>
                      <a:br>
                        <a:rPr lang="en-US" sz="1200">
                          <a:latin typeface="Times New Roman"/>
                          <a:ea typeface="Times New Roman"/>
                          <a:cs typeface="Times New Roman"/>
                          <a:sym typeface="Times New Roman"/>
                        </a:rPr>
                      </a:br>
                      <a:r>
                        <a:rPr lang="en-US" sz="1200">
                          <a:latin typeface="Times New Roman"/>
                          <a:ea typeface="Times New Roman"/>
                          <a:cs typeface="Times New Roman"/>
                          <a:sym typeface="Times New Roman"/>
                        </a:rPr>
                        <a:t>- Accuracy trade-off with reduced bit-width</a:t>
                      </a:r>
                      <a:br>
                        <a:rPr lang="en-US" sz="1200">
                          <a:latin typeface="Times New Roman"/>
                          <a:ea typeface="Times New Roman"/>
                          <a:cs typeface="Times New Roman"/>
                          <a:sym typeface="Times New Roman"/>
                        </a:rPr>
                      </a:br>
                      <a:r>
                        <a:rPr lang="en-US" sz="1200">
                          <a:latin typeface="Times New Roman"/>
                          <a:ea typeface="Times New Roman"/>
                          <a:cs typeface="Times New Roman"/>
                          <a:sym typeface="Times New Roman"/>
                        </a:rPr>
                        <a:t>- Overhead from fixed-point format conversion</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1.MLP_Saric:</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Single hidden layer MLP with 46 hidden nodes</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Accuracy 98.94% , power 0.011w</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2. MLP_Borghi</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multi layer MLP with 180 hidden nodes</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Accuracy 97.39%,  power 0.017w</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3.MLP_3Layers 1 hidden layer</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accuracy 98%(CPSC)/ 93.29%(AFDB), power 0.01w</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4. MLP_5Layers  with 12,16,12 nodes in the hidden layer.</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accuracy 98.23%(CPSC)/ 94.2%(AFDB)</a:t>
                      </a:r>
                      <a:endParaRPr sz="1200">
                        <a:latin typeface="Times New Roman"/>
                        <a:ea typeface="Times New Roman"/>
                        <a:cs typeface="Times New Roman"/>
                        <a:sym typeface="Times New Roman"/>
                      </a:endParaRPr>
                    </a:p>
                    <a:p>
                      <a:pPr marL="0" lvl="0" indent="0" algn="l" rtl="0">
                        <a:spcBef>
                          <a:spcPts val="0"/>
                        </a:spcBef>
                        <a:spcAft>
                          <a:spcPts val="0"/>
                        </a:spcAft>
                        <a:buNone/>
                      </a:pPr>
                      <a:r>
                        <a:rPr lang="en-US" sz="1200">
                          <a:latin typeface="Times New Roman"/>
                          <a:ea typeface="Times New Roman"/>
                          <a:cs typeface="Times New Roman"/>
                          <a:sym typeface="Times New Roman"/>
                        </a:rPr>
                        <a:t>- power 0.012 w</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7"/>
          <p:cNvSpPr/>
          <p:nvPr/>
        </p:nvSpPr>
        <p:spPr>
          <a:xfrm>
            <a:off x="0" y="0"/>
            <a:ext cx="9144000" cy="881700"/>
          </a:xfrm>
          <a:prstGeom prst="rect">
            <a:avLst/>
          </a:prstGeom>
          <a:solidFill>
            <a:srgbClr val="B01B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lt1"/>
                </a:solidFill>
                <a:latin typeface="Arial"/>
                <a:ea typeface="Arial"/>
                <a:cs typeface="Arial"/>
                <a:sym typeface="Arial"/>
              </a:rPr>
              <a:t>Literature Review </a:t>
            </a:r>
            <a:endParaRPr sz="2800" b="1">
              <a:solidFill>
                <a:schemeClr val="lt1"/>
              </a:solidFill>
              <a:latin typeface="Arial"/>
              <a:ea typeface="Arial"/>
              <a:cs typeface="Arial"/>
              <a:sym typeface="Arial"/>
            </a:endParaRPr>
          </a:p>
        </p:txBody>
      </p:sp>
      <p:graphicFrame>
        <p:nvGraphicFramePr>
          <p:cNvPr id="206" name="Google Shape;206;p27"/>
          <p:cNvGraphicFramePr/>
          <p:nvPr/>
        </p:nvGraphicFramePr>
        <p:xfrm>
          <a:off x="152400" y="152400"/>
          <a:ext cx="1657350" cy="660400"/>
        </p:xfrm>
        <a:graphic>
          <a:graphicData uri="http://schemas.openxmlformats.org/drawingml/2006/table">
            <a:tbl>
              <a:tblPr>
                <a:noFill/>
                <a:tableStyleId>{DD8EA996-76BC-4C04-BE99-B52401552906}</a:tableStyleId>
              </a:tblPr>
              <a:tblGrid>
                <a:gridCol w="1657350">
                  <a:extLst>
                    <a:ext uri="{9D8B030D-6E8A-4147-A177-3AD203B41FA5}">
                      <a16:colId xmlns:a16="http://schemas.microsoft.com/office/drawing/2014/main" val="20000"/>
                    </a:ext>
                  </a:extLst>
                </a:gridCol>
              </a:tblGrid>
              <a:tr h="660400">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07" name="Google Shape;207;p27"/>
          <p:cNvGraphicFramePr/>
          <p:nvPr/>
        </p:nvGraphicFramePr>
        <p:xfrm>
          <a:off x="152400" y="152400"/>
          <a:ext cx="1104900" cy="488950"/>
        </p:xfrm>
        <a:graphic>
          <a:graphicData uri="http://schemas.openxmlformats.org/drawingml/2006/table">
            <a:tbl>
              <a:tblPr>
                <a:noFill/>
                <a:tableStyleId>{DD8EA996-76BC-4C04-BE99-B52401552906}</a:tableStyleId>
              </a:tblPr>
              <a:tblGrid>
                <a:gridCol w="1104900">
                  <a:extLst>
                    <a:ext uri="{9D8B030D-6E8A-4147-A177-3AD203B41FA5}">
                      <a16:colId xmlns:a16="http://schemas.microsoft.com/office/drawing/2014/main" val="20000"/>
                    </a:ext>
                  </a:extLst>
                </a:gridCol>
              </a:tblGrid>
              <a:tr h="488950">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08" name="Google Shape;208;p27"/>
          <p:cNvGraphicFramePr/>
          <p:nvPr/>
        </p:nvGraphicFramePr>
        <p:xfrm>
          <a:off x="152400" y="957400"/>
          <a:ext cx="8887900" cy="5808985"/>
        </p:xfrm>
        <a:graphic>
          <a:graphicData uri="http://schemas.openxmlformats.org/drawingml/2006/table">
            <a:tbl>
              <a:tblPr>
                <a:noFill/>
                <a:tableStyleId>{1C6E5584-45BD-4547-9FC4-75ED15BFE129}</a:tableStyleId>
              </a:tblPr>
              <a:tblGrid>
                <a:gridCol w="481825">
                  <a:extLst>
                    <a:ext uri="{9D8B030D-6E8A-4147-A177-3AD203B41FA5}">
                      <a16:colId xmlns:a16="http://schemas.microsoft.com/office/drawing/2014/main" val="20000"/>
                    </a:ext>
                  </a:extLst>
                </a:gridCol>
                <a:gridCol w="1765475">
                  <a:extLst>
                    <a:ext uri="{9D8B030D-6E8A-4147-A177-3AD203B41FA5}">
                      <a16:colId xmlns:a16="http://schemas.microsoft.com/office/drawing/2014/main" val="20001"/>
                    </a:ext>
                  </a:extLst>
                </a:gridCol>
                <a:gridCol w="1971675">
                  <a:extLst>
                    <a:ext uri="{9D8B030D-6E8A-4147-A177-3AD203B41FA5}">
                      <a16:colId xmlns:a16="http://schemas.microsoft.com/office/drawing/2014/main" val="20002"/>
                    </a:ext>
                  </a:extLst>
                </a:gridCol>
                <a:gridCol w="1613700">
                  <a:extLst>
                    <a:ext uri="{9D8B030D-6E8A-4147-A177-3AD203B41FA5}">
                      <a16:colId xmlns:a16="http://schemas.microsoft.com/office/drawing/2014/main" val="20003"/>
                    </a:ext>
                  </a:extLst>
                </a:gridCol>
                <a:gridCol w="1429675">
                  <a:extLst>
                    <a:ext uri="{9D8B030D-6E8A-4147-A177-3AD203B41FA5}">
                      <a16:colId xmlns:a16="http://schemas.microsoft.com/office/drawing/2014/main" val="20004"/>
                    </a:ext>
                  </a:extLst>
                </a:gridCol>
                <a:gridCol w="1625550">
                  <a:extLst>
                    <a:ext uri="{9D8B030D-6E8A-4147-A177-3AD203B41FA5}">
                      <a16:colId xmlns:a16="http://schemas.microsoft.com/office/drawing/2014/main" val="20005"/>
                    </a:ext>
                  </a:extLst>
                </a:gridCol>
              </a:tblGrid>
              <a:tr h="636075">
                <a:tc>
                  <a:txBody>
                    <a:bodyPr/>
                    <a:lstStyle/>
                    <a:p>
                      <a:pPr marL="0" lvl="0" indent="0" algn="l" rtl="0">
                        <a:spcBef>
                          <a:spcPts val="0"/>
                        </a:spcBef>
                        <a:spcAft>
                          <a:spcPts val="0"/>
                        </a:spcAft>
                        <a:buNone/>
                      </a:pPr>
                      <a:r>
                        <a:rPr lang="en-US" sz="1200" b="1">
                          <a:latin typeface="Times New Roman"/>
                          <a:ea typeface="Times New Roman"/>
                          <a:cs typeface="Times New Roman"/>
                          <a:sym typeface="Times New Roman"/>
                        </a:rPr>
                        <a:t>SNO</a:t>
                      </a:r>
                      <a:endParaRPr sz="12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b="1">
                          <a:latin typeface="Times New Roman"/>
                          <a:ea typeface="Times New Roman"/>
                          <a:cs typeface="Times New Roman"/>
                          <a:sym typeface="Times New Roman"/>
                        </a:rPr>
                        <a:t>TITLE</a:t>
                      </a:r>
                      <a:endParaRPr sz="12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b="1">
                          <a:latin typeface="Times New Roman"/>
                          <a:ea typeface="Times New Roman"/>
                          <a:cs typeface="Times New Roman"/>
                          <a:sym typeface="Times New Roman"/>
                        </a:rPr>
                        <a:t>METHODOLOGY</a:t>
                      </a:r>
                      <a:endParaRPr sz="12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b="1">
                          <a:latin typeface="Times New Roman"/>
                          <a:ea typeface="Times New Roman"/>
                          <a:cs typeface="Times New Roman"/>
                          <a:sym typeface="Times New Roman"/>
                        </a:rPr>
                        <a:t>NOVELTY/ ADVANTAGES</a:t>
                      </a:r>
                      <a:endParaRPr sz="12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b="1">
                          <a:latin typeface="Times New Roman"/>
                          <a:ea typeface="Times New Roman"/>
                          <a:cs typeface="Times New Roman"/>
                          <a:sym typeface="Times New Roman"/>
                        </a:rPr>
                        <a:t>LIMITATIONS/ DISADVANTAGES</a:t>
                      </a:r>
                      <a:endParaRPr sz="12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b="1">
                          <a:latin typeface="Times New Roman"/>
                          <a:ea typeface="Times New Roman"/>
                          <a:cs typeface="Times New Roman"/>
                          <a:sym typeface="Times New Roman"/>
                        </a:rPr>
                        <a:t>PARAMETERS</a:t>
                      </a:r>
                      <a:endParaRPr sz="1200" b="1">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446025">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10.</a:t>
                      </a:r>
                      <a:endParaRPr sz="1200">
                        <a:latin typeface="Times New Roman"/>
                        <a:ea typeface="Times New Roman"/>
                        <a:cs typeface="Times New Roman"/>
                        <a:sym typeface="Times New Roman"/>
                      </a:endParaRPr>
                    </a:p>
                  </a:txBody>
                  <a:tcPr marL="63500" marR="63500" marT="63500" marB="6350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Pan, S. Y., Nguyen, D. H., &amp; Chao, P. C. P. (2025). </a:t>
                      </a:r>
                      <a:r>
                        <a:rPr lang="en-US" sz="1200" b="1">
                          <a:latin typeface="Times New Roman"/>
                          <a:ea typeface="Times New Roman"/>
                          <a:cs typeface="Times New Roman"/>
                          <a:sym typeface="Times New Roman"/>
                        </a:rPr>
                        <a:t>Hardware-accelerated neural network model for early prediction of sudden cardiac arrest based on heart rate variability metrics.</a:t>
                      </a:r>
                      <a:r>
                        <a:rPr lang="en-US" sz="1200">
                          <a:latin typeface="Times New Roman"/>
                          <a:ea typeface="Times New Roman"/>
                          <a:cs typeface="Times New Roman"/>
                          <a:sym typeface="Times New Roman"/>
                        </a:rPr>
                        <a:t> Microsystem Technologies, 31(5), 1231-1245.</a:t>
                      </a:r>
                      <a:endParaRPr sz="12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 ECG signals from MIT-BIH NSR and SCD databases</a:t>
                      </a:r>
                      <a:br>
                        <a:rPr lang="en-US" sz="1200">
                          <a:latin typeface="Times New Roman"/>
                          <a:ea typeface="Times New Roman"/>
                          <a:cs typeface="Times New Roman"/>
                          <a:sym typeface="Times New Roman"/>
                        </a:rPr>
                      </a:br>
                      <a:r>
                        <a:rPr lang="en-US" sz="1200">
                          <a:latin typeface="Times New Roman"/>
                          <a:ea typeface="Times New Roman"/>
                          <a:cs typeface="Times New Roman"/>
                          <a:sym typeface="Times New Roman"/>
                        </a:rPr>
                        <a:t>- Extracted 9 HRV features (time, frequency, nonlinear)</a:t>
                      </a:r>
                      <a:br>
                        <a:rPr lang="en-US" sz="1200">
                          <a:latin typeface="Times New Roman"/>
                          <a:ea typeface="Times New Roman"/>
                          <a:cs typeface="Times New Roman"/>
                          <a:sym typeface="Times New Roman"/>
                        </a:rPr>
                      </a:br>
                      <a:r>
                        <a:rPr lang="en-US" sz="1200">
                          <a:latin typeface="Times New Roman"/>
                          <a:ea typeface="Times New Roman"/>
                          <a:cs typeface="Times New Roman"/>
                          <a:sym typeface="Times New Roman"/>
                        </a:rPr>
                        <a:t>- Neural Network with 3 hidden layers (16–32–64 neurons)</a:t>
                      </a:r>
                      <a:br>
                        <a:rPr lang="en-US" sz="1200">
                          <a:latin typeface="Times New Roman"/>
                          <a:ea typeface="Times New Roman"/>
                          <a:cs typeface="Times New Roman"/>
                          <a:sym typeface="Times New Roman"/>
                        </a:rPr>
                      </a:br>
                      <a:r>
                        <a:rPr lang="en-US" sz="1200">
                          <a:latin typeface="Times New Roman"/>
                          <a:ea typeface="Times New Roman"/>
                          <a:cs typeface="Times New Roman"/>
                          <a:sym typeface="Times New Roman"/>
                        </a:rPr>
                        <a:t>- Leave-one-subject-out cross-validation</a:t>
                      </a:r>
                      <a:br>
                        <a:rPr lang="en-US" sz="1200">
                          <a:latin typeface="Times New Roman"/>
                          <a:ea typeface="Times New Roman"/>
                          <a:cs typeface="Times New Roman"/>
                          <a:sym typeface="Times New Roman"/>
                        </a:rPr>
                      </a:br>
                      <a:r>
                        <a:rPr lang="en-US" sz="1200">
                          <a:latin typeface="Times New Roman"/>
                          <a:ea typeface="Times New Roman"/>
                          <a:cs typeface="Times New Roman"/>
                          <a:sym typeface="Times New Roman"/>
                        </a:rPr>
                        <a:t>- Implemented on Artix-7 FPGA using Verilog HDL</a:t>
                      </a:r>
                      <a:endParaRPr sz="12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 Predicts SCA up to 55–60 mins early (one of the earliest windows)</a:t>
                      </a:r>
                      <a:br>
                        <a:rPr lang="en-US" sz="1200">
                          <a:latin typeface="Times New Roman"/>
                          <a:ea typeface="Times New Roman"/>
                          <a:cs typeface="Times New Roman"/>
                          <a:sym typeface="Times New Roman"/>
                        </a:rPr>
                      </a:br>
                      <a:r>
                        <a:rPr lang="en-US" sz="1200">
                          <a:latin typeface="Times New Roman"/>
                          <a:ea typeface="Times New Roman"/>
                          <a:cs typeface="Times New Roman"/>
                          <a:sym typeface="Times New Roman"/>
                        </a:rPr>
                        <a:t>- Hardware acceleration yields ~500× faster inference</a:t>
                      </a:r>
                      <a:br>
                        <a:rPr lang="en-US" sz="1200">
                          <a:latin typeface="Times New Roman"/>
                          <a:ea typeface="Times New Roman"/>
                          <a:cs typeface="Times New Roman"/>
                          <a:sym typeface="Times New Roman"/>
                        </a:rPr>
                      </a:br>
                      <a:r>
                        <a:rPr lang="en-US" sz="1200">
                          <a:latin typeface="Times New Roman"/>
                          <a:ea typeface="Times New Roman"/>
                          <a:cs typeface="Times New Roman"/>
                          <a:sym typeface="Times New Roman"/>
                        </a:rPr>
                        <a:t>- Uses 18-bit fixed point for optimized accuracy vs. cost</a:t>
                      </a:r>
                      <a:br>
                        <a:rPr lang="en-US" sz="1200">
                          <a:latin typeface="Times New Roman"/>
                          <a:ea typeface="Times New Roman"/>
                          <a:cs typeface="Times New Roman"/>
                          <a:sym typeface="Times New Roman"/>
                        </a:rPr>
                      </a:br>
                      <a:r>
                        <a:rPr lang="en-US" sz="1200">
                          <a:latin typeface="Times New Roman"/>
                          <a:ea typeface="Times New Roman"/>
                          <a:cs typeface="Times New Roman"/>
                          <a:sym typeface="Times New Roman"/>
                        </a:rPr>
                        <a:t>- Suitable for real-time wearable device deployment</a:t>
                      </a:r>
                      <a:endParaRPr sz="1200">
                        <a:latin typeface="Times New Roman"/>
                        <a:ea typeface="Times New Roman"/>
                        <a:cs typeface="Times New Roman"/>
                        <a:sym typeface="Times New Roman"/>
                      </a:endParaRPr>
                    </a:p>
                  </a:txBody>
                  <a:tcPr marL="63500" marR="63500" marT="63500" marB="63500">
                    <a:lnT w="1270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 Relies only on HRV; other ECG features ignored</a:t>
                      </a:r>
                      <a:br>
                        <a:rPr lang="en-US" sz="1200">
                          <a:latin typeface="Times New Roman"/>
                          <a:ea typeface="Times New Roman"/>
                          <a:cs typeface="Times New Roman"/>
                          <a:sym typeface="Times New Roman"/>
                        </a:rPr>
                      </a:br>
                      <a:r>
                        <a:rPr lang="en-US" sz="1200">
                          <a:latin typeface="Times New Roman"/>
                          <a:ea typeface="Times New Roman"/>
                          <a:cs typeface="Times New Roman"/>
                          <a:sym typeface="Times New Roman"/>
                        </a:rPr>
                        <a:t>- Limited to MIT-BIH dataset; generalization to other datasets not evaluated</a:t>
                      </a:r>
                      <a:br>
                        <a:rPr lang="en-US" sz="1200">
                          <a:latin typeface="Times New Roman"/>
                          <a:ea typeface="Times New Roman"/>
                          <a:cs typeface="Times New Roman"/>
                          <a:sym typeface="Times New Roman"/>
                        </a:rPr>
                      </a:br>
                      <a:r>
                        <a:rPr lang="en-US" sz="1200">
                          <a:latin typeface="Times New Roman"/>
                          <a:ea typeface="Times New Roman"/>
                          <a:cs typeface="Times New Roman"/>
                          <a:sym typeface="Times New Roman"/>
                        </a:rPr>
                        <a:t>- Prediction model may struggle with more complex cardiac cases</a:t>
                      </a:r>
                      <a:endParaRPr sz="1200">
                        <a:latin typeface="Times New Roman"/>
                        <a:ea typeface="Times New Roman"/>
                        <a:cs typeface="Times New Roman"/>
                        <a:sym typeface="Times New Roman"/>
                      </a:endParaRPr>
                    </a:p>
                  </a:txBody>
                  <a:tcPr marL="63500" marR="63500" marT="63500" marB="63500">
                    <a:lnT w="1270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 Accuracy: 96.23%</a:t>
                      </a:r>
                      <a:br>
                        <a:rPr lang="en-US" sz="1200">
                          <a:latin typeface="Times New Roman"/>
                          <a:ea typeface="Times New Roman"/>
                          <a:cs typeface="Times New Roman"/>
                          <a:sym typeface="Times New Roman"/>
                        </a:rPr>
                      </a:br>
                      <a:r>
                        <a:rPr lang="en-US" sz="1200">
                          <a:latin typeface="Times New Roman"/>
                          <a:ea typeface="Times New Roman"/>
                          <a:cs typeface="Times New Roman"/>
                          <a:sym typeface="Times New Roman"/>
                        </a:rPr>
                        <a:t>- Sensitivity: 94.35%</a:t>
                      </a:r>
                      <a:br>
                        <a:rPr lang="en-US" sz="1200">
                          <a:latin typeface="Times New Roman"/>
                          <a:ea typeface="Times New Roman"/>
                          <a:cs typeface="Times New Roman"/>
                          <a:sym typeface="Times New Roman"/>
                        </a:rPr>
                      </a:br>
                      <a:r>
                        <a:rPr lang="en-US" sz="1200">
                          <a:latin typeface="Times New Roman"/>
                          <a:ea typeface="Times New Roman"/>
                          <a:cs typeface="Times New Roman"/>
                          <a:sym typeface="Times New Roman"/>
                        </a:rPr>
                        <a:t>- Specificity: 98.12%</a:t>
                      </a:r>
                      <a:br>
                        <a:rPr lang="en-US" sz="1200">
                          <a:latin typeface="Times New Roman"/>
                          <a:ea typeface="Times New Roman"/>
                          <a:cs typeface="Times New Roman"/>
                          <a:sym typeface="Times New Roman"/>
                        </a:rPr>
                      </a:br>
                      <a:r>
                        <a:rPr lang="en-US" sz="1200">
                          <a:latin typeface="Times New Roman"/>
                          <a:ea typeface="Times New Roman"/>
                          <a:cs typeface="Times New Roman"/>
                          <a:sym typeface="Times New Roman"/>
                        </a:rPr>
                        <a:t>- Latency: 3.62 µs</a:t>
                      </a:r>
                      <a:br>
                        <a:rPr lang="en-US" sz="1200">
                          <a:latin typeface="Times New Roman"/>
                          <a:ea typeface="Times New Roman"/>
                          <a:cs typeface="Times New Roman"/>
                          <a:sym typeface="Times New Roman"/>
                        </a:rPr>
                      </a:br>
                      <a:r>
                        <a:rPr lang="en-US" sz="1200">
                          <a:latin typeface="Times New Roman"/>
                          <a:ea typeface="Times New Roman"/>
                          <a:cs typeface="Times New Roman"/>
                          <a:sym typeface="Times New Roman"/>
                        </a:rPr>
                        <a:t>- Clock: 50 MHz</a:t>
                      </a:r>
                      <a:br>
                        <a:rPr lang="en-US" sz="1200">
                          <a:latin typeface="Times New Roman"/>
                          <a:ea typeface="Times New Roman"/>
                          <a:cs typeface="Times New Roman"/>
                          <a:sym typeface="Times New Roman"/>
                        </a:rPr>
                      </a:br>
                      <a:r>
                        <a:rPr lang="en-US" sz="1200">
                          <a:latin typeface="Times New Roman"/>
                          <a:ea typeface="Times New Roman"/>
                          <a:cs typeface="Times New Roman"/>
                          <a:sym typeface="Times New Roman"/>
                        </a:rPr>
                        <a:t>- LUTs: 3547 (2.65%)</a:t>
                      </a:r>
                      <a:br>
                        <a:rPr lang="en-US" sz="1200">
                          <a:latin typeface="Times New Roman"/>
                          <a:ea typeface="Times New Roman"/>
                          <a:cs typeface="Times New Roman"/>
                          <a:sym typeface="Times New Roman"/>
                        </a:rPr>
                      </a:br>
                      <a:r>
                        <a:rPr lang="en-US" sz="1200">
                          <a:latin typeface="Times New Roman"/>
                          <a:ea typeface="Times New Roman"/>
                          <a:cs typeface="Times New Roman"/>
                          <a:sym typeface="Times New Roman"/>
                        </a:rPr>
                        <a:t>- Registers: 1810 (0.67%)</a:t>
                      </a:r>
                      <a:br>
                        <a:rPr lang="en-US" sz="1200">
                          <a:latin typeface="Times New Roman"/>
                          <a:ea typeface="Times New Roman"/>
                          <a:cs typeface="Times New Roman"/>
                          <a:sym typeface="Times New Roman"/>
                        </a:rPr>
                      </a:br>
                      <a:r>
                        <a:rPr lang="en-US" sz="1200">
                          <a:latin typeface="Times New Roman"/>
                          <a:ea typeface="Times New Roman"/>
                          <a:cs typeface="Times New Roman"/>
                          <a:sym typeface="Times New Roman"/>
                        </a:rPr>
                        <a:t>- DSPs: 16 (2.16%)</a:t>
                      </a:r>
                      <a:endParaRPr sz="1200">
                        <a:latin typeface="Times New Roman"/>
                        <a:ea typeface="Times New Roman"/>
                        <a:cs typeface="Times New Roman"/>
                        <a:sym typeface="Times New Roman"/>
                      </a:endParaRPr>
                    </a:p>
                  </a:txBody>
                  <a:tcPr marL="63500" marR="63500" marT="63500" marB="63500">
                    <a:lnT w="12700" cap="flat" cmpd="sng">
                      <a:solidFill>
                        <a:srgbClr val="000000"/>
                      </a:solidFill>
                      <a:prstDash val="solid"/>
                      <a:round/>
                      <a:headEnd type="none" w="sm" len="sm"/>
                      <a:tailEnd type="none" w="sm" len="sm"/>
                    </a:lnT>
                  </a:tcPr>
                </a:tc>
                <a:extLst>
                  <a:ext uri="{0D108BD9-81ED-4DB2-BD59-A6C34878D82A}">
                    <a16:rowId xmlns:a16="http://schemas.microsoft.com/office/drawing/2014/main" val="10001"/>
                  </a:ext>
                </a:extLst>
              </a:tr>
              <a:tr h="828675">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11.</a:t>
                      </a:r>
                      <a:endParaRPr sz="1200">
                        <a:latin typeface="Times New Roman"/>
                        <a:ea typeface="Times New Roman"/>
                        <a:cs typeface="Times New Roman"/>
                        <a:sym typeface="Times New Roman"/>
                      </a:endParaRPr>
                    </a:p>
                  </a:txBody>
                  <a:tcPr marL="63500" marR="63500" marT="63500" marB="63500">
                    <a:lnR w="12700" cap="flat" cmpd="sng">
                      <a:solidFill>
                        <a:srgbClr val="000000"/>
                      </a:solidFill>
                      <a:prstDash val="solid"/>
                      <a:round/>
                      <a:headEnd type="none" w="sm" len="sm"/>
                      <a:tailEnd type="none" w="sm" len="sm"/>
                    </a:lnR>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Hassan, O., Paul, T., Thakker, R., Parvin, D., Shuvo, M. M. H., Mosa, A. S. M., &amp; Islam, S. K. (2022). </a:t>
                      </a:r>
                      <a:r>
                        <a:rPr lang="en-US" sz="1200" b="1">
                          <a:latin typeface="Times New Roman"/>
                          <a:ea typeface="Times New Roman"/>
                          <a:cs typeface="Times New Roman"/>
                          <a:sym typeface="Times New Roman"/>
                        </a:rPr>
                        <a:t>A multi-sensor based automatic sleep apnea detection system for adults using neural network inference on FPGA.</a:t>
                      </a:r>
                      <a:r>
                        <a:rPr lang="en-US" sz="1200">
                          <a:latin typeface="Times New Roman"/>
                          <a:ea typeface="Times New Roman"/>
                          <a:cs typeface="Times New Roman"/>
                          <a:sym typeface="Times New Roman"/>
                        </a:rPr>
                        <a:t> In 2022 IEEE International Symposium on Medical Measurements and Applications (MeMeA) (pp. 1-6). IEEE.</a:t>
                      </a:r>
                      <a:endParaRPr sz="12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 Developed a neural network (Feedforward Neural Network) for binary classification of apnea events- Combined data from ECG and SpO₂ sensors (Apnea-ECG dataset)- Applied pruning (15%) to reduce model size- Implemented hardware-software co-simulation- Deployed quantized network on Artix-7 FPGA board</a:t>
                      </a:r>
                      <a:endParaRPr sz="1200">
                        <a:latin typeface="Times New Roman"/>
                        <a:ea typeface="Times New Roman"/>
                        <a:cs typeface="Times New Roman"/>
                        <a:sym typeface="Times New Roman"/>
                      </a:endParaRPr>
                    </a:p>
                  </a:txBody>
                  <a:tcPr marL="63500" marR="63500" marT="63500" marB="63500">
                    <a:lnL w="12700" cap="flat" cmpd="sng">
                      <a:solidFill>
                        <a:srgbClr val="000000"/>
                      </a:solidFill>
                      <a:prstDash val="solid"/>
                      <a:round/>
                      <a:headEnd type="none" w="sm" len="sm"/>
                      <a:tailEnd type="none" w="sm" len="sm"/>
                    </a:lnL>
                  </a:tcPr>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 Low-power (52W) hardware implementation- 5× less power than commercial ML accelerators- Compact, real-time wearable solution- Works with minimal sensors: ECG patch and pulse oximeter</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 Accuracy (87.41%) slightly lower than more complex methods- No integration of airflow or respiratory effort data- Results depend on calibration and signal quality</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US" sz="1200">
                          <a:latin typeface="Times New Roman"/>
                          <a:ea typeface="Times New Roman"/>
                          <a:cs typeface="Times New Roman"/>
                          <a:sym typeface="Times New Roman"/>
                        </a:rPr>
                        <a:t>- Accuracy: 87.41%- Sensitivity: 93%- Dataset: Apnea-ECG (PhysioNet)- Platform: Artix-7 Nexys FPGA board- Optimizer: Adam- Activation functions: ReLU (hidden), Sigmoid (output)- Quantization &amp; pruning: 15% neuron/weight reduction- Power ~consumption: ~52W</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2"/>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8"/>
          <p:cNvSpPr txBox="1">
            <a:spLocks noGrp="1"/>
          </p:cNvSpPr>
          <p:nvPr>
            <p:ph type="body" idx="1"/>
          </p:nvPr>
        </p:nvSpPr>
        <p:spPr>
          <a:xfrm>
            <a:off x="143200" y="1182875"/>
            <a:ext cx="8825100" cy="5609700"/>
          </a:xfrm>
          <a:prstGeom prst="rect">
            <a:avLst/>
          </a:prstGeom>
          <a:noFill/>
          <a:ln>
            <a:noFill/>
          </a:ln>
        </p:spPr>
        <p:txBody>
          <a:bodyPr spcFirstLastPara="1" wrap="square" lIns="91425" tIns="45700" rIns="91425" bIns="45700" anchor="t" anchorCtr="0">
            <a:noAutofit/>
          </a:bodyPr>
          <a:lstStyle/>
          <a:p>
            <a:pPr marL="228600" lvl="0" indent="-241300" algn="just" rtl="0">
              <a:lnSpc>
                <a:spcPct val="150000"/>
              </a:lnSpc>
              <a:spcBef>
                <a:spcPts val="1000"/>
              </a:spcBef>
              <a:spcAft>
                <a:spcPts val="0"/>
              </a:spcAft>
              <a:buSzPts val="2000"/>
              <a:buFont typeface="Times New Roman"/>
              <a:buChar char="⮚"/>
            </a:pPr>
            <a:r>
              <a:rPr lang="en-US" sz="2000">
                <a:latin typeface="Times New Roman"/>
                <a:ea typeface="Times New Roman"/>
                <a:cs typeface="Times New Roman"/>
                <a:sym typeface="Times New Roman"/>
              </a:rPr>
              <a:t>These works span a wide range of diseases: neurodegenerative (Alzheimer’s, Parkinson’s, Sleep Apnea), cardiovascular (Atrial Fibrillation, Cardiac Arrest), infectious diseases (Malaria), and musculoskeletal disorders (Ankylosing Spondylitis, Breast Cancer).</a:t>
            </a:r>
            <a:endParaRPr sz="2000">
              <a:latin typeface="Times New Roman"/>
              <a:ea typeface="Times New Roman"/>
              <a:cs typeface="Times New Roman"/>
              <a:sym typeface="Times New Roman"/>
            </a:endParaRPr>
          </a:p>
          <a:p>
            <a:pPr marL="228600" lvl="0" indent="-241300" algn="just" rtl="0">
              <a:lnSpc>
                <a:spcPct val="150000"/>
              </a:lnSpc>
              <a:spcBef>
                <a:spcPts val="1000"/>
              </a:spcBef>
              <a:spcAft>
                <a:spcPts val="0"/>
              </a:spcAft>
              <a:buSzPts val="2000"/>
              <a:buFont typeface="Times New Roman"/>
              <a:buChar char="⮚"/>
            </a:pPr>
            <a:r>
              <a:rPr lang="en-US" sz="2000">
                <a:latin typeface="Times New Roman"/>
                <a:ea typeface="Times New Roman"/>
                <a:cs typeface="Times New Roman"/>
                <a:sym typeface="Times New Roman"/>
              </a:rPr>
              <a:t>Various ML models, including </a:t>
            </a:r>
            <a:r>
              <a:rPr lang="en-US" sz="2000" b="1">
                <a:latin typeface="Times New Roman"/>
                <a:ea typeface="Times New Roman"/>
                <a:cs typeface="Times New Roman"/>
                <a:sym typeface="Times New Roman"/>
              </a:rPr>
              <a:t>Convolutional Neural Networks (CNN), Support Vector Machines (SVM), K-Nearest Neighbors (KNN), Artificial Neural Networks (ANN), </a:t>
            </a:r>
            <a:r>
              <a:rPr lang="en-US" sz="2000">
                <a:latin typeface="Times New Roman"/>
                <a:ea typeface="Times New Roman"/>
                <a:cs typeface="Times New Roman"/>
                <a:sym typeface="Times New Roman"/>
              </a:rPr>
              <a:t>and</a:t>
            </a:r>
            <a:r>
              <a:rPr lang="en-US" sz="2000" b="1">
                <a:latin typeface="Times New Roman"/>
                <a:ea typeface="Times New Roman"/>
                <a:cs typeface="Times New Roman"/>
                <a:sym typeface="Times New Roman"/>
              </a:rPr>
              <a:t> Long Short-Term Memory (LSTM),</a:t>
            </a:r>
            <a:r>
              <a:rPr lang="en-US" sz="2000">
                <a:latin typeface="Times New Roman"/>
                <a:ea typeface="Times New Roman"/>
                <a:cs typeface="Times New Roman"/>
                <a:sym typeface="Times New Roman"/>
              </a:rPr>
              <a:t> have been used for preprocessing medical data and are widely used for image and signal-based disease classification (e.g., Alzheimer’s, Malaria, Parkinson’s).</a:t>
            </a:r>
            <a:endParaRPr sz="2000">
              <a:latin typeface="Times New Roman"/>
              <a:ea typeface="Times New Roman"/>
              <a:cs typeface="Times New Roman"/>
              <a:sym typeface="Times New Roman"/>
            </a:endParaRPr>
          </a:p>
          <a:p>
            <a:pPr marL="228600" lvl="0" indent="-241300" algn="just" rtl="0">
              <a:lnSpc>
                <a:spcPct val="150000"/>
              </a:lnSpc>
              <a:spcBef>
                <a:spcPts val="1000"/>
              </a:spcBef>
              <a:spcAft>
                <a:spcPts val="0"/>
              </a:spcAft>
              <a:buSzPts val="2000"/>
              <a:buFont typeface="Times New Roman"/>
              <a:buChar char="⮚"/>
            </a:pPr>
            <a:r>
              <a:rPr lang="en-US" sz="2000">
                <a:latin typeface="Times New Roman"/>
                <a:ea typeface="Times New Roman"/>
                <a:cs typeface="Times New Roman"/>
                <a:sym typeface="Times New Roman"/>
              </a:rPr>
              <a:t>FPGA platforms like Artix-7, Zynq-7000, PYNQ-Z2, KV260  enable hardware acceleration and edge deployment with lesser dynamic power.</a:t>
            </a:r>
            <a:endParaRPr sz="2000">
              <a:latin typeface="Times New Roman"/>
              <a:ea typeface="Times New Roman"/>
              <a:cs typeface="Times New Roman"/>
              <a:sym typeface="Times New Roman"/>
            </a:endParaRPr>
          </a:p>
        </p:txBody>
      </p:sp>
      <p:sp>
        <p:nvSpPr>
          <p:cNvPr id="214" name="Google Shape;214;p28"/>
          <p:cNvSpPr/>
          <p:nvPr/>
        </p:nvSpPr>
        <p:spPr>
          <a:xfrm>
            <a:off x="0" y="0"/>
            <a:ext cx="9144000" cy="971695"/>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rPr>
              <a:t>Inference from Literature survey</a:t>
            </a:r>
            <a:endParaRPr sz="3000" b="1">
              <a:solidFill>
                <a:schemeClr val="lt1"/>
              </a:solidFill>
              <a:latin typeface="Arial"/>
              <a:ea typeface="Arial"/>
              <a:cs typeface="Arial"/>
              <a:sym typeface="Arial"/>
            </a:endParaRPr>
          </a:p>
        </p:txBody>
      </p:sp>
      <p:pic>
        <p:nvPicPr>
          <p:cNvPr id="215" name="Google Shape;215;p28"/>
          <p:cNvPicPr preferRelativeResize="0"/>
          <p:nvPr/>
        </p:nvPicPr>
        <p:blipFill rotWithShape="1">
          <a:blip r:embed="rId3">
            <a:alphaModFix/>
          </a:blip>
          <a:srcRect/>
          <a:stretch/>
        </p:blipFill>
        <p:spPr>
          <a:xfrm>
            <a:off x="7887056" y="5640237"/>
            <a:ext cx="1174719" cy="115234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9"/>
          <p:cNvSpPr txBox="1">
            <a:spLocks noGrp="1"/>
          </p:cNvSpPr>
          <p:nvPr>
            <p:ph type="body" idx="1"/>
          </p:nvPr>
        </p:nvSpPr>
        <p:spPr>
          <a:xfrm>
            <a:off x="67006" y="1034539"/>
            <a:ext cx="8825100" cy="5053500"/>
          </a:xfrm>
          <a:prstGeom prst="rect">
            <a:avLst/>
          </a:prstGeom>
          <a:noFill/>
          <a:ln>
            <a:noFill/>
          </a:ln>
        </p:spPr>
        <p:txBody>
          <a:bodyPr spcFirstLastPara="1" wrap="square" lIns="91425" tIns="45700" rIns="91425" bIns="45700" anchor="t" anchorCtr="0">
            <a:noAutofit/>
          </a:bodyPr>
          <a:lstStyle/>
          <a:p>
            <a:pPr marL="228600" lvl="0" indent="-241300" algn="just" rtl="0">
              <a:lnSpc>
                <a:spcPct val="150000"/>
              </a:lnSpc>
              <a:spcBef>
                <a:spcPts val="1000"/>
              </a:spcBef>
              <a:spcAft>
                <a:spcPts val="0"/>
              </a:spcAft>
              <a:buSzPts val="2000"/>
              <a:buFont typeface="Times New Roman"/>
              <a:buChar char="⮚"/>
            </a:pPr>
            <a:r>
              <a:rPr lang="en-US" sz="2000">
                <a:latin typeface="Times New Roman"/>
                <a:ea typeface="Times New Roman"/>
                <a:cs typeface="Times New Roman"/>
                <a:sym typeface="Times New Roman"/>
              </a:rPr>
              <a:t>Quantization, pruning, and bit-width reduction together shrink model size, cut memory and computation needs, and boost FPGA inference speed by up to 4× while reducing power consumption by 30–50% with minimal accuracy loss.</a:t>
            </a:r>
            <a:endParaRPr sz="2000">
              <a:latin typeface="Times New Roman"/>
              <a:ea typeface="Times New Roman"/>
              <a:cs typeface="Times New Roman"/>
              <a:sym typeface="Times New Roman"/>
            </a:endParaRPr>
          </a:p>
          <a:p>
            <a:pPr marL="228600" lvl="0" indent="-241300" algn="just" rtl="0">
              <a:lnSpc>
                <a:spcPct val="150000"/>
              </a:lnSpc>
              <a:spcBef>
                <a:spcPts val="1000"/>
              </a:spcBef>
              <a:spcAft>
                <a:spcPts val="0"/>
              </a:spcAft>
              <a:buSzPts val="2000"/>
              <a:buFont typeface="Times New Roman"/>
              <a:buChar char="⮚"/>
            </a:pPr>
            <a:r>
              <a:rPr lang="en-US" sz="2000">
                <a:latin typeface="Times New Roman"/>
                <a:ea typeface="Times New Roman"/>
                <a:cs typeface="Times New Roman"/>
                <a:sym typeface="Times New Roman"/>
              </a:rPr>
              <a:t>Optimized neural networks (e.g., SABiNN – Shift-Accumulate Binarized Neural Network) highlight the trend of tailoring architectures for FPGA efficiency.</a:t>
            </a:r>
            <a:endParaRPr sz="2000">
              <a:latin typeface="Times New Roman"/>
              <a:ea typeface="Times New Roman"/>
              <a:cs typeface="Times New Roman"/>
              <a:sym typeface="Times New Roman"/>
            </a:endParaRPr>
          </a:p>
          <a:p>
            <a:pPr marL="228600" lvl="0" indent="-241300" algn="just" rtl="0">
              <a:lnSpc>
                <a:spcPct val="150000"/>
              </a:lnSpc>
              <a:spcBef>
                <a:spcPts val="1000"/>
              </a:spcBef>
              <a:spcAft>
                <a:spcPts val="0"/>
              </a:spcAft>
              <a:buSzPts val="2000"/>
              <a:buFont typeface="Times New Roman"/>
              <a:buChar char="⮚"/>
            </a:pPr>
            <a:r>
              <a:rPr lang="en-US" sz="2000">
                <a:latin typeface="Times New Roman"/>
                <a:ea typeface="Times New Roman"/>
                <a:cs typeface="Times New Roman"/>
                <a:sym typeface="Times New Roman"/>
              </a:rPr>
              <a:t>Signal transforms (STFT, Hilbert, FFT, filtering) are widely combined with AI models for better disease detection from biosignals.</a:t>
            </a:r>
            <a:endParaRPr sz="2000">
              <a:latin typeface="Times New Roman"/>
              <a:ea typeface="Times New Roman"/>
              <a:cs typeface="Times New Roman"/>
              <a:sym typeface="Times New Roman"/>
            </a:endParaRPr>
          </a:p>
          <a:p>
            <a:pPr marL="228600" lvl="0" indent="-241300" algn="just" rtl="0">
              <a:lnSpc>
                <a:spcPct val="150000"/>
              </a:lnSpc>
              <a:spcBef>
                <a:spcPts val="1000"/>
              </a:spcBef>
              <a:spcAft>
                <a:spcPts val="0"/>
              </a:spcAft>
              <a:buSzPts val="2000"/>
              <a:buFont typeface="Times New Roman"/>
              <a:buChar char="⮚"/>
            </a:pPr>
            <a:r>
              <a:rPr lang="en-US" sz="2000">
                <a:latin typeface="Times New Roman"/>
                <a:ea typeface="Times New Roman"/>
                <a:cs typeface="Times New Roman"/>
                <a:sym typeface="Times New Roman"/>
              </a:rPr>
              <a:t>Using hybrid CNN architectures for biosignal analysis improves feature extraction efficiency, yielding accuracy improvements of 2–5% over standalone CNN or LSTM models.</a:t>
            </a:r>
            <a:endParaRPr sz="2000">
              <a:latin typeface="Times New Roman"/>
              <a:ea typeface="Times New Roman"/>
              <a:cs typeface="Times New Roman"/>
              <a:sym typeface="Times New Roman"/>
            </a:endParaRPr>
          </a:p>
          <a:p>
            <a:pPr marL="228600" lvl="0" indent="0" algn="just" rtl="0">
              <a:lnSpc>
                <a:spcPct val="150000"/>
              </a:lnSpc>
              <a:spcBef>
                <a:spcPts val="1000"/>
              </a:spcBef>
              <a:spcAft>
                <a:spcPts val="0"/>
              </a:spcAft>
              <a:buNone/>
            </a:pPr>
            <a:endParaRPr sz="2000">
              <a:latin typeface="Times New Roman"/>
              <a:ea typeface="Times New Roman"/>
              <a:cs typeface="Times New Roman"/>
              <a:sym typeface="Times New Roman"/>
            </a:endParaRPr>
          </a:p>
        </p:txBody>
      </p:sp>
      <p:sp>
        <p:nvSpPr>
          <p:cNvPr id="221" name="Google Shape;221;p29"/>
          <p:cNvSpPr/>
          <p:nvPr/>
        </p:nvSpPr>
        <p:spPr>
          <a:xfrm>
            <a:off x="0" y="0"/>
            <a:ext cx="9144000" cy="971700"/>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rPr>
              <a:t>Inferences from Literature survey</a:t>
            </a:r>
            <a:endParaRPr sz="3000" b="1">
              <a:solidFill>
                <a:schemeClr val="lt1"/>
              </a:solidFill>
              <a:latin typeface="Arial"/>
              <a:ea typeface="Arial"/>
              <a:cs typeface="Arial"/>
              <a:sym typeface="Arial"/>
            </a:endParaRPr>
          </a:p>
        </p:txBody>
      </p:sp>
      <p:pic>
        <p:nvPicPr>
          <p:cNvPr id="222" name="Google Shape;222;p29"/>
          <p:cNvPicPr preferRelativeResize="0"/>
          <p:nvPr/>
        </p:nvPicPr>
        <p:blipFill rotWithShape="1">
          <a:blip r:embed="rId3">
            <a:alphaModFix/>
          </a:blip>
          <a:srcRect/>
          <a:stretch/>
        </p:blipFill>
        <p:spPr>
          <a:xfrm>
            <a:off x="7717381" y="5513237"/>
            <a:ext cx="1174719" cy="115234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0"/>
          <p:cNvSpPr/>
          <p:nvPr/>
        </p:nvSpPr>
        <p:spPr>
          <a:xfrm>
            <a:off x="0" y="0"/>
            <a:ext cx="9144000" cy="971700"/>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latin typeface="Arial"/>
                <a:ea typeface="Arial"/>
                <a:cs typeface="Arial"/>
                <a:sym typeface="Arial"/>
              </a:rPr>
              <a:t>Pro</a:t>
            </a:r>
            <a:r>
              <a:rPr lang="en-US" sz="3000" b="1">
                <a:solidFill>
                  <a:schemeClr val="lt1"/>
                </a:solidFill>
              </a:rPr>
              <a:t>blem Statement</a:t>
            </a:r>
            <a:endParaRPr sz="3000" b="1">
              <a:solidFill>
                <a:schemeClr val="lt1"/>
              </a:solidFill>
              <a:latin typeface="Arial"/>
              <a:ea typeface="Arial"/>
              <a:cs typeface="Arial"/>
              <a:sym typeface="Arial"/>
            </a:endParaRPr>
          </a:p>
        </p:txBody>
      </p:sp>
      <p:pic>
        <p:nvPicPr>
          <p:cNvPr id="228" name="Google Shape;228;p30"/>
          <p:cNvPicPr preferRelativeResize="0"/>
          <p:nvPr/>
        </p:nvPicPr>
        <p:blipFill rotWithShape="1">
          <a:blip r:embed="rId3">
            <a:alphaModFix/>
          </a:blip>
          <a:srcRect/>
          <a:stretch/>
        </p:blipFill>
        <p:spPr>
          <a:xfrm>
            <a:off x="7828731" y="5543662"/>
            <a:ext cx="1174719" cy="1152343"/>
          </a:xfrm>
          <a:prstGeom prst="rect">
            <a:avLst/>
          </a:prstGeom>
          <a:noFill/>
          <a:ln>
            <a:noFill/>
          </a:ln>
        </p:spPr>
      </p:pic>
      <p:sp>
        <p:nvSpPr>
          <p:cNvPr id="229" name="Google Shape;229;p30"/>
          <p:cNvSpPr txBox="1"/>
          <p:nvPr/>
        </p:nvSpPr>
        <p:spPr>
          <a:xfrm>
            <a:off x="154950" y="1097100"/>
            <a:ext cx="7024800" cy="5760900"/>
          </a:xfrm>
          <a:prstGeom prst="rect">
            <a:avLst/>
          </a:prstGeom>
          <a:noFill/>
          <a:ln>
            <a:noFill/>
          </a:ln>
        </p:spPr>
        <p:txBody>
          <a:bodyPr spcFirstLastPara="1" wrap="square" lIns="91425" tIns="91425" rIns="91425" bIns="91425" anchor="t" anchorCtr="0">
            <a:noAutofit/>
          </a:bodyPr>
          <a:lstStyle/>
          <a:p>
            <a:pPr marL="457200" lvl="0" indent="-342900" algn="just" rtl="0">
              <a:lnSpc>
                <a:spcPct val="100000"/>
              </a:lnSpc>
              <a:spcBef>
                <a:spcPts val="0"/>
              </a:spcBef>
              <a:spcAft>
                <a:spcPts val="0"/>
              </a:spcAft>
              <a:buClr>
                <a:schemeClr val="dk1"/>
              </a:buClr>
              <a:buSzPts val="1800"/>
              <a:buFont typeface="Times New Roman"/>
              <a:buChar char="●"/>
            </a:pPr>
            <a:r>
              <a:rPr lang="en-US" sz="1800" b="1">
                <a:solidFill>
                  <a:schemeClr val="dk1"/>
                </a:solidFill>
                <a:latin typeface="Times New Roman"/>
                <a:ea typeface="Times New Roman"/>
                <a:cs typeface="Times New Roman"/>
                <a:sym typeface="Times New Roman"/>
              </a:rPr>
              <a:t>Sleep Apnea</a:t>
            </a:r>
            <a:r>
              <a:rPr lang="en-US" sz="1800">
                <a:solidFill>
                  <a:schemeClr val="dk1"/>
                </a:solidFill>
                <a:latin typeface="Times New Roman"/>
                <a:ea typeface="Times New Roman"/>
                <a:cs typeface="Times New Roman"/>
                <a:sym typeface="Times New Roman"/>
              </a:rPr>
              <a:t> can lead to severe health</a:t>
            </a:r>
            <a:endParaRPr sz="1800">
              <a:solidFill>
                <a:schemeClr val="dk1"/>
              </a:solidFill>
              <a:latin typeface="Times New Roman"/>
              <a:ea typeface="Times New Roman"/>
              <a:cs typeface="Times New Roman"/>
              <a:sym typeface="Times New Roman"/>
            </a:endParaRPr>
          </a:p>
          <a:p>
            <a:pPr marL="0" lvl="0" indent="0" algn="just" rtl="0">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        consequences such as:</a:t>
            </a:r>
            <a:endParaRPr sz="1800">
              <a:solidFill>
                <a:schemeClr val="dk1"/>
              </a:solidFill>
              <a:latin typeface="Times New Roman"/>
              <a:ea typeface="Times New Roman"/>
              <a:cs typeface="Times New Roman"/>
              <a:sym typeface="Times New Roman"/>
            </a:endParaRPr>
          </a:p>
          <a:p>
            <a:pPr marL="914400" lvl="1" indent="-342900" algn="just" rtl="0">
              <a:lnSpc>
                <a:spcPct val="100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Cardiovascular complications.</a:t>
            </a:r>
            <a:endParaRPr sz="1800">
              <a:solidFill>
                <a:schemeClr val="dk1"/>
              </a:solidFill>
              <a:latin typeface="Times New Roman"/>
              <a:ea typeface="Times New Roman"/>
              <a:cs typeface="Times New Roman"/>
              <a:sym typeface="Times New Roman"/>
            </a:endParaRPr>
          </a:p>
          <a:p>
            <a:pPr marL="914400" lvl="1" indent="-342900" algn="just" rtl="0">
              <a:lnSpc>
                <a:spcPct val="100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Cognitive impairment and fatigue.</a:t>
            </a:r>
            <a:endParaRPr sz="1800">
              <a:solidFill>
                <a:schemeClr val="dk1"/>
              </a:solidFill>
              <a:latin typeface="Times New Roman"/>
              <a:ea typeface="Times New Roman"/>
              <a:cs typeface="Times New Roman"/>
              <a:sym typeface="Times New Roman"/>
            </a:endParaRPr>
          </a:p>
          <a:p>
            <a:pPr marL="457200" lvl="0" indent="0" algn="just" rtl="0">
              <a:lnSpc>
                <a:spcPct val="100000"/>
              </a:lnSpc>
              <a:spcBef>
                <a:spcPts val="0"/>
              </a:spcBef>
              <a:spcAft>
                <a:spcPts val="0"/>
              </a:spcAft>
              <a:buNone/>
            </a:pPr>
            <a:endParaRPr sz="1800">
              <a:solidFill>
                <a:schemeClr val="dk1"/>
              </a:solidFill>
              <a:latin typeface="Times New Roman"/>
              <a:ea typeface="Times New Roman"/>
              <a:cs typeface="Times New Roman"/>
              <a:sym typeface="Times New Roman"/>
            </a:endParaRPr>
          </a:p>
          <a:p>
            <a:pPr marL="457200" lvl="0" indent="-342900" algn="just" rtl="0">
              <a:lnSpc>
                <a:spcPct val="100000"/>
              </a:lnSpc>
              <a:spcBef>
                <a:spcPts val="0"/>
              </a:spcBef>
              <a:spcAft>
                <a:spcPts val="0"/>
              </a:spcAft>
              <a:buClr>
                <a:schemeClr val="dk1"/>
              </a:buClr>
              <a:buSzPts val="1800"/>
              <a:buFont typeface="Times New Roman"/>
              <a:buChar char="●"/>
            </a:pPr>
            <a:r>
              <a:rPr lang="en-US" sz="1800" b="1">
                <a:solidFill>
                  <a:schemeClr val="dk1"/>
                </a:solidFill>
                <a:latin typeface="Times New Roman"/>
                <a:ea typeface="Times New Roman"/>
                <a:cs typeface="Times New Roman"/>
                <a:sym typeface="Times New Roman"/>
              </a:rPr>
              <a:t>Current Diagnostic Method: </a:t>
            </a:r>
            <a:endParaRPr sz="1800" b="1">
              <a:solidFill>
                <a:schemeClr val="dk1"/>
              </a:solidFill>
              <a:latin typeface="Times New Roman"/>
              <a:ea typeface="Times New Roman"/>
              <a:cs typeface="Times New Roman"/>
              <a:sym typeface="Times New Roman"/>
            </a:endParaRPr>
          </a:p>
          <a:p>
            <a:pPr marL="914400" lvl="0" indent="0" algn="just" rtl="0">
              <a:lnSpc>
                <a:spcPct val="100000"/>
              </a:lnSpc>
              <a:spcBef>
                <a:spcPts val="0"/>
              </a:spcBef>
              <a:spcAft>
                <a:spcPts val="0"/>
              </a:spcAft>
              <a:buNone/>
            </a:pPr>
            <a:r>
              <a:rPr lang="en-US" sz="1800" b="1">
                <a:solidFill>
                  <a:schemeClr val="dk1"/>
                </a:solidFill>
                <a:latin typeface="Times New Roman"/>
                <a:ea typeface="Times New Roman"/>
                <a:cs typeface="Times New Roman"/>
                <a:sym typeface="Times New Roman"/>
              </a:rPr>
              <a:t>Polysomnography (PSG)</a:t>
            </a:r>
            <a:endParaRPr sz="1800" b="1">
              <a:solidFill>
                <a:schemeClr val="dk1"/>
              </a:solidFill>
              <a:latin typeface="Times New Roman"/>
              <a:ea typeface="Times New Roman"/>
              <a:cs typeface="Times New Roman"/>
              <a:sym typeface="Times New Roman"/>
            </a:endParaRPr>
          </a:p>
          <a:p>
            <a:pPr marL="914400" lvl="1" indent="-342900" algn="just" rtl="0">
              <a:lnSpc>
                <a:spcPct val="100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Standard clinical method for detecting </a:t>
            </a:r>
            <a:endParaRPr sz="1800">
              <a:solidFill>
                <a:schemeClr val="dk1"/>
              </a:solidFill>
              <a:latin typeface="Times New Roman"/>
              <a:ea typeface="Times New Roman"/>
              <a:cs typeface="Times New Roman"/>
              <a:sym typeface="Times New Roman"/>
            </a:endParaRPr>
          </a:p>
          <a:p>
            <a:pPr marL="1371600" lvl="0" indent="0" algn="just" rtl="0">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sleep disorders.</a:t>
            </a:r>
            <a:endParaRPr sz="1800">
              <a:solidFill>
                <a:schemeClr val="dk1"/>
              </a:solidFill>
              <a:latin typeface="Times New Roman"/>
              <a:ea typeface="Times New Roman"/>
              <a:cs typeface="Times New Roman"/>
              <a:sym typeface="Times New Roman"/>
            </a:endParaRPr>
          </a:p>
          <a:p>
            <a:pPr marL="914400" lvl="1" indent="-342900" algn="just" rtl="0">
              <a:lnSpc>
                <a:spcPct val="100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Requires immobile, sensor-heavy setups.</a:t>
            </a:r>
            <a:endParaRPr sz="1800">
              <a:solidFill>
                <a:schemeClr val="dk1"/>
              </a:solidFill>
              <a:latin typeface="Times New Roman"/>
              <a:ea typeface="Times New Roman"/>
              <a:cs typeface="Times New Roman"/>
              <a:sym typeface="Times New Roman"/>
            </a:endParaRPr>
          </a:p>
          <a:p>
            <a:pPr marL="914400" lvl="1" indent="-342900" algn="just" rtl="0">
              <a:lnSpc>
                <a:spcPct val="100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Technician-dependent analysis </a:t>
            </a:r>
            <a:endParaRPr sz="1800">
              <a:solidFill>
                <a:schemeClr val="dk1"/>
              </a:solidFill>
              <a:latin typeface="Times New Roman"/>
              <a:ea typeface="Times New Roman"/>
              <a:cs typeface="Times New Roman"/>
              <a:sym typeface="Times New Roman"/>
            </a:endParaRPr>
          </a:p>
          <a:p>
            <a:pPr marL="457200" lvl="0" indent="0" algn="just" rtl="0">
              <a:lnSpc>
                <a:spcPct val="100000"/>
              </a:lnSpc>
              <a:spcBef>
                <a:spcPts val="0"/>
              </a:spcBef>
              <a:spcAft>
                <a:spcPts val="0"/>
              </a:spcAft>
              <a:buNone/>
            </a:pPr>
            <a:endParaRPr sz="1800">
              <a:solidFill>
                <a:schemeClr val="dk1"/>
              </a:solidFill>
              <a:latin typeface="Times New Roman"/>
              <a:ea typeface="Times New Roman"/>
              <a:cs typeface="Times New Roman"/>
              <a:sym typeface="Times New Roman"/>
            </a:endParaRPr>
          </a:p>
          <a:p>
            <a:pPr marL="457200" lvl="0" indent="0" algn="just" rtl="0">
              <a:lnSpc>
                <a:spcPct val="100000"/>
              </a:lnSpc>
              <a:spcBef>
                <a:spcPts val="0"/>
              </a:spcBef>
              <a:spcAft>
                <a:spcPts val="0"/>
              </a:spcAft>
              <a:buNone/>
            </a:pPr>
            <a:endParaRPr sz="1800">
              <a:solidFill>
                <a:schemeClr val="dk1"/>
              </a:solidFill>
              <a:latin typeface="Times New Roman"/>
              <a:ea typeface="Times New Roman"/>
              <a:cs typeface="Times New Roman"/>
              <a:sym typeface="Times New Roman"/>
            </a:endParaRPr>
          </a:p>
          <a:p>
            <a:pPr marL="457200" lvl="0" indent="-342900" algn="just" rtl="0">
              <a:lnSpc>
                <a:spcPct val="100000"/>
              </a:lnSpc>
              <a:spcBef>
                <a:spcPts val="0"/>
              </a:spcBef>
              <a:spcAft>
                <a:spcPts val="0"/>
              </a:spcAft>
              <a:buClr>
                <a:schemeClr val="dk1"/>
              </a:buClr>
              <a:buSzPts val="1800"/>
              <a:buFont typeface="Times New Roman"/>
              <a:buChar char="●"/>
            </a:pPr>
            <a:r>
              <a:rPr lang="en-US" sz="1800" b="1">
                <a:solidFill>
                  <a:schemeClr val="dk1"/>
                </a:solidFill>
                <a:latin typeface="Times New Roman"/>
                <a:ea typeface="Times New Roman"/>
                <a:cs typeface="Times New Roman"/>
                <a:sym typeface="Times New Roman"/>
              </a:rPr>
              <a:t>Challenges with Current Machine Learning Models</a:t>
            </a:r>
            <a:endParaRPr sz="1800" b="1">
              <a:solidFill>
                <a:schemeClr val="dk1"/>
              </a:solidFill>
              <a:latin typeface="Times New Roman"/>
              <a:ea typeface="Times New Roman"/>
              <a:cs typeface="Times New Roman"/>
              <a:sym typeface="Times New Roman"/>
            </a:endParaRPr>
          </a:p>
          <a:p>
            <a:pPr marL="914400" lvl="1" indent="-342900" algn="just" rtl="0">
              <a:lnSpc>
                <a:spcPct val="100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Computationally intensive.</a:t>
            </a:r>
            <a:endParaRPr sz="1800">
              <a:solidFill>
                <a:schemeClr val="dk1"/>
              </a:solidFill>
              <a:latin typeface="Times New Roman"/>
              <a:ea typeface="Times New Roman"/>
              <a:cs typeface="Times New Roman"/>
              <a:sym typeface="Times New Roman"/>
            </a:endParaRPr>
          </a:p>
          <a:p>
            <a:pPr marL="914400" lvl="1" indent="-342900" algn="just" rtl="0">
              <a:lnSpc>
                <a:spcPct val="100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High memory requirements.</a:t>
            </a:r>
            <a:endParaRPr sz="1800">
              <a:solidFill>
                <a:schemeClr val="dk1"/>
              </a:solidFill>
              <a:latin typeface="Times New Roman"/>
              <a:ea typeface="Times New Roman"/>
              <a:cs typeface="Times New Roman"/>
              <a:sym typeface="Times New Roman"/>
            </a:endParaRPr>
          </a:p>
          <a:p>
            <a:pPr marL="914400" lvl="1" indent="-342900" algn="just" rtl="0">
              <a:lnSpc>
                <a:spcPct val="100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Difficulty in portable or resource-constrained devices.</a:t>
            </a:r>
            <a:endParaRPr sz="1800">
              <a:solidFill>
                <a:schemeClr val="dk1"/>
              </a:solidFill>
              <a:latin typeface="Times New Roman"/>
              <a:ea typeface="Times New Roman"/>
              <a:cs typeface="Times New Roman"/>
              <a:sym typeface="Times New Roman"/>
            </a:endParaRPr>
          </a:p>
        </p:txBody>
      </p:sp>
      <p:pic>
        <p:nvPicPr>
          <p:cNvPr id="230" name="Google Shape;230;p30"/>
          <p:cNvPicPr preferRelativeResize="0"/>
          <p:nvPr/>
        </p:nvPicPr>
        <p:blipFill>
          <a:blip r:embed="rId4">
            <a:alphaModFix/>
          </a:blip>
          <a:stretch>
            <a:fillRect/>
          </a:stretch>
        </p:blipFill>
        <p:spPr>
          <a:xfrm>
            <a:off x="4941500" y="971700"/>
            <a:ext cx="4061950" cy="3166300"/>
          </a:xfrm>
          <a:prstGeom prst="rect">
            <a:avLst/>
          </a:prstGeom>
          <a:noFill/>
          <a:ln>
            <a:noFill/>
          </a:ln>
        </p:spPr>
      </p:pic>
      <p:sp>
        <p:nvSpPr>
          <p:cNvPr id="231" name="Google Shape;231;p30"/>
          <p:cNvSpPr txBox="1"/>
          <p:nvPr/>
        </p:nvSpPr>
        <p:spPr>
          <a:xfrm>
            <a:off x="5193525" y="4066925"/>
            <a:ext cx="3885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i="1">
                <a:solidFill>
                  <a:srgbClr val="424242"/>
                </a:solidFill>
                <a:highlight>
                  <a:srgbClr val="FFFFFF"/>
                </a:highlight>
                <a:latin typeface="Times New Roman"/>
                <a:ea typeface="Times New Roman"/>
                <a:cs typeface="Times New Roman"/>
                <a:sym typeface="Times New Roman"/>
              </a:rPr>
              <a:t>fig: Sleep Test - Polysomnography - PSG / Image source: </a:t>
            </a:r>
            <a:r>
              <a:rPr lang="en-US" sz="1100" i="1">
                <a:solidFill>
                  <a:srgbClr val="EE582E"/>
                </a:solidFill>
                <a:highlight>
                  <a:srgbClr val="FFFFFF"/>
                </a:highlight>
                <a:uFill>
                  <a:noFill/>
                </a:u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World Chronicle Polysomnography Market Research Report Analysis</a:t>
            </a:r>
            <a:endParaRPr sz="15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1"/>
          <p:cNvSpPr txBox="1">
            <a:spLocks noGrp="1"/>
          </p:cNvSpPr>
          <p:nvPr>
            <p:ph type="body" idx="1"/>
          </p:nvPr>
        </p:nvSpPr>
        <p:spPr>
          <a:xfrm>
            <a:off x="243275" y="1141000"/>
            <a:ext cx="8509500" cy="5310600"/>
          </a:xfrm>
          <a:prstGeom prst="rect">
            <a:avLst/>
          </a:prstGeom>
          <a:noFill/>
          <a:ln>
            <a:noFill/>
          </a:ln>
        </p:spPr>
        <p:txBody>
          <a:bodyPr spcFirstLastPara="1" wrap="square" lIns="91425" tIns="45700" rIns="91425" bIns="45700" anchor="t" anchorCtr="0">
            <a:noAutofit/>
          </a:bodyPr>
          <a:lstStyle/>
          <a:p>
            <a:pPr marL="457200" lvl="0" indent="-342900" algn="just" rtl="0">
              <a:lnSpc>
                <a:spcPct val="150000"/>
              </a:lnSpc>
              <a:spcBef>
                <a:spcPts val="0"/>
              </a:spcBef>
              <a:spcAft>
                <a:spcPts val="0"/>
              </a:spcAft>
              <a:buSzPts val="1800"/>
              <a:buFont typeface="Times New Roman"/>
              <a:buChar char="•"/>
            </a:pPr>
            <a:r>
              <a:rPr lang="en-US" sz="1800" b="1">
                <a:latin typeface="Times New Roman"/>
                <a:ea typeface="Times New Roman"/>
                <a:cs typeface="Times New Roman"/>
                <a:sym typeface="Times New Roman"/>
              </a:rPr>
              <a:t>Design and implement</a:t>
            </a:r>
            <a:r>
              <a:rPr lang="en-US"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marL="914400" lvl="1" indent="-342900" algn="just" rtl="0">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A low-latency, energy-efficient Sleep Apnea detection system using biosignals (EEG).</a:t>
            </a:r>
            <a:endParaRPr sz="1800">
              <a:latin typeface="Times New Roman"/>
              <a:ea typeface="Times New Roman"/>
              <a:cs typeface="Times New Roman"/>
              <a:sym typeface="Times New Roman"/>
            </a:endParaRPr>
          </a:p>
          <a:p>
            <a:pPr marL="457200" lvl="0" indent="-342900" algn="just" rtl="0">
              <a:lnSpc>
                <a:spcPct val="150000"/>
              </a:lnSpc>
              <a:spcBef>
                <a:spcPts val="0"/>
              </a:spcBef>
              <a:spcAft>
                <a:spcPts val="0"/>
              </a:spcAft>
              <a:buSzPts val="1800"/>
              <a:buFont typeface="Times New Roman"/>
              <a:buChar char="•"/>
            </a:pPr>
            <a:r>
              <a:rPr lang="en-US" sz="1800" b="1">
                <a:latin typeface="Times New Roman"/>
                <a:ea typeface="Times New Roman"/>
                <a:cs typeface="Times New Roman"/>
                <a:sym typeface="Times New Roman"/>
              </a:rPr>
              <a:t>Develop a CNN model</a:t>
            </a:r>
            <a:r>
              <a:rPr lang="en-US"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marL="914400" lvl="1" indent="-342900" algn="just" rtl="0">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Integrated with compatible classifiers, suitable optimization algorithms, and efficient activation functions for accurate classification of apneic and non-apneic events.</a:t>
            </a:r>
            <a:endParaRPr sz="1800">
              <a:latin typeface="Times New Roman"/>
              <a:ea typeface="Times New Roman"/>
              <a:cs typeface="Times New Roman"/>
              <a:sym typeface="Times New Roman"/>
            </a:endParaRPr>
          </a:p>
          <a:p>
            <a:pPr marL="457200" lvl="0" indent="-342900" algn="just" rtl="0">
              <a:lnSpc>
                <a:spcPct val="150000"/>
              </a:lnSpc>
              <a:spcBef>
                <a:spcPts val="0"/>
              </a:spcBef>
              <a:spcAft>
                <a:spcPts val="0"/>
              </a:spcAft>
              <a:buSzPts val="1800"/>
              <a:buFont typeface="Times New Roman"/>
              <a:buChar char="•"/>
            </a:pPr>
            <a:r>
              <a:rPr lang="en-US" sz="1800" b="1">
                <a:latin typeface="Times New Roman"/>
                <a:ea typeface="Times New Roman"/>
                <a:cs typeface="Times New Roman"/>
                <a:sym typeface="Times New Roman"/>
              </a:rPr>
              <a:t>Optimize and deploy the model</a:t>
            </a:r>
            <a:r>
              <a:rPr lang="en-US"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marL="914400" lvl="1" indent="-342900" algn="just" rtl="0">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Implementing techniques to reduce computational and memory overhead, and deploy model on FPGA.</a:t>
            </a:r>
            <a:endParaRPr sz="1800">
              <a:latin typeface="Times New Roman"/>
              <a:ea typeface="Times New Roman"/>
              <a:cs typeface="Times New Roman"/>
              <a:sym typeface="Times New Roman"/>
            </a:endParaRPr>
          </a:p>
          <a:p>
            <a:pPr marL="457200" lvl="0" indent="-342900" algn="just" rtl="0">
              <a:lnSpc>
                <a:spcPct val="150000"/>
              </a:lnSpc>
              <a:spcBef>
                <a:spcPts val="0"/>
              </a:spcBef>
              <a:spcAft>
                <a:spcPts val="0"/>
              </a:spcAft>
              <a:buSzPts val="1800"/>
              <a:buFont typeface="Times New Roman"/>
              <a:buChar char="•"/>
            </a:pPr>
            <a:r>
              <a:rPr lang="en-US" sz="1800" b="1">
                <a:latin typeface="Times New Roman"/>
                <a:ea typeface="Times New Roman"/>
                <a:cs typeface="Times New Roman"/>
                <a:sym typeface="Times New Roman"/>
              </a:rPr>
              <a:t>Evaluate system performance</a:t>
            </a:r>
            <a:r>
              <a:rPr lang="en-US"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marL="914400" lvl="1" indent="-342900" algn="just" rtl="0">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classification accuracy, performance metrics, latency, </a:t>
            </a:r>
            <a:endParaRPr sz="1800">
              <a:latin typeface="Times New Roman"/>
              <a:ea typeface="Times New Roman"/>
              <a:cs typeface="Times New Roman"/>
              <a:sym typeface="Times New Roman"/>
            </a:endParaRPr>
          </a:p>
          <a:p>
            <a:pPr marL="914400" lvl="0" indent="0" algn="just" rtl="0">
              <a:lnSpc>
                <a:spcPct val="150000"/>
              </a:lnSpc>
              <a:spcBef>
                <a:spcPts val="0"/>
              </a:spcBef>
              <a:spcAft>
                <a:spcPts val="0"/>
              </a:spcAft>
              <a:buNone/>
            </a:pPr>
            <a:r>
              <a:rPr lang="en-US" sz="1800">
                <a:latin typeface="Times New Roman"/>
                <a:ea typeface="Times New Roman"/>
                <a:cs typeface="Times New Roman"/>
                <a:sym typeface="Times New Roman"/>
              </a:rPr>
              <a:t>power consumption, and FPGA area utilization.</a:t>
            </a:r>
            <a:endParaRPr sz="1800">
              <a:latin typeface="Times New Roman"/>
              <a:ea typeface="Times New Roman"/>
              <a:cs typeface="Times New Roman"/>
              <a:sym typeface="Times New Roman"/>
            </a:endParaRPr>
          </a:p>
          <a:p>
            <a:pPr marL="457200" lvl="0" indent="0" algn="just" rtl="0">
              <a:lnSpc>
                <a:spcPct val="150000"/>
              </a:lnSpc>
              <a:spcBef>
                <a:spcPts val="0"/>
              </a:spcBef>
              <a:spcAft>
                <a:spcPts val="0"/>
              </a:spcAft>
              <a:buNone/>
            </a:pPr>
            <a:endParaRPr sz="2000">
              <a:latin typeface="Times New Roman"/>
              <a:ea typeface="Times New Roman"/>
              <a:cs typeface="Times New Roman"/>
              <a:sym typeface="Times New Roman"/>
            </a:endParaRPr>
          </a:p>
        </p:txBody>
      </p:sp>
      <p:sp>
        <p:nvSpPr>
          <p:cNvPr id="237" name="Google Shape;237;p31"/>
          <p:cNvSpPr/>
          <p:nvPr/>
        </p:nvSpPr>
        <p:spPr>
          <a:xfrm>
            <a:off x="0" y="0"/>
            <a:ext cx="9144000" cy="971700"/>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latin typeface="Arial"/>
                <a:ea typeface="Arial"/>
                <a:cs typeface="Arial"/>
                <a:sym typeface="Arial"/>
              </a:rPr>
              <a:t>Project Objectives</a:t>
            </a:r>
            <a:endParaRPr sz="3000" b="1">
              <a:solidFill>
                <a:schemeClr val="lt1"/>
              </a:solidFill>
              <a:latin typeface="Arial"/>
              <a:ea typeface="Arial"/>
              <a:cs typeface="Arial"/>
              <a:sym typeface="Arial"/>
            </a:endParaRPr>
          </a:p>
        </p:txBody>
      </p:sp>
      <p:pic>
        <p:nvPicPr>
          <p:cNvPr id="238" name="Google Shape;238;p31"/>
          <p:cNvPicPr preferRelativeResize="0"/>
          <p:nvPr/>
        </p:nvPicPr>
        <p:blipFill rotWithShape="1">
          <a:blip r:embed="rId3">
            <a:alphaModFix/>
          </a:blip>
          <a:srcRect/>
          <a:stretch/>
        </p:blipFill>
        <p:spPr>
          <a:xfrm>
            <a:off x="7828731" y="5543662"/>
            <a:ext cx="1174719" cy="115234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body" idx="1"/>
          </p:nvPr>
        </p:nvSpPr>
        <p:spPr>
          <a:xfrm>
            <a:off x="230840" y="1278615"/>
            <a:ext cx="7886700" cy="5417400"/>
          </a:xfrm>
          <a:prstGeom prst="rect">
            <a:avLst/>
          </a:prstGeom>
          <a:noFill/>
          <a:ln>
            <a:noFill/>
          </a:ln>
        </p:spPr>
        <p:txBody>
          <a:bodyPr spcFirstLastPara="1" wrap="square" lIns="91425" tIns="45700" rIns="91425" bIns="45700" anchor="t" anchorCtr="0">
            <a:noAutofit/>
          </a:bodyPr>
          <a:lstStyle/>
          <a:p>
            <a:pPr marL="457200" lvl="0" indent="-349250" algn="l" rtl="0">
              <a:lnSpc>
                <a:spcPct val="150000"/>
              </a:lnSpc>
              <a:spcBef>
                <a:spcPts val="0"/>
              </a:spcBef>
              <a:spcAft>
                <a:spcPts val="0"/>
              </a:spcAft>
              <a:buSzPts val="1900"/>
              <a:buFont typeface="Times New Roman"/>
              <a:buChar char="•"/>
            </a:pPr>
            <a:r>
              <a:rPr lang="en-US" sz="1900" dirty="0">
                <a:latin typeface="Times New Roman"/>
                <a:ea typeface="Times New Roman"/>
                <a:cs typeface="Times New Roman"/>
                <a:sym typeface="Times New Roman"/>
              </a:rPr>
              <a:t>Introduction</a:t>
            </a:r>
            <a:endParaRPr sz="1900" dirty="0">
              <a:latin typeface="Times New Roman"/>
              <a:ea typeface="Times New Roman"/>
              <a:cs typeface="Times New Roman"/>
              <a:sym typeface="Times New Roman"/>
            </a:endParaRPr>
          </a:p>
          <a:p>
            <a:pPr marL="457200" lvl="0" indent="-349250" algn="l" rtl="0">
              <a:lnSpc>
                <a:spcPct val="150000"/>
              </a:lnSpc>
              <a:spcBef>
                <a:spcPts val="0"/>
              </a:spcBef>
              <a:spcAft>
                <a:spcPts val="0"/>
              </a:spcAft>
              <a:buSzPts val="1900"/>
              <a:buFont typeface="Times New Roman"/>
              <a:buChar char="•"/>
            </a:pPr>
            <a:r>
              <a:rPr lang="en-US" sz="1900" dirty="0">
                <a:latin typeface="Times New Roman"/>
                <a:ea typeface="Times New Roman"/>
                <a:cs typeface="Times New Roman"/>
                <a:sym typeface="Times New Roman"/>
              </a:rPr>
              <a:t>Literature Review</a:t>
            </a:r>
            <a:endParaRPr sz="1900" dirty="0">
              <a:latin typeface="Times New Roman"/>
              <a:ea typeface="Times New Roman"/>
              <a:cs typeface="Times New Roman"/>
              <a:sym typeface="Times New Roman"/>
            </a:endParaRPr>
          </a:p>
          <a:p>
            <a:pPr marL="457200" lvl="0" indent="-349250" algn="l" rtl="0">
              <a:lnSpc>
                <a:spcPct val="150000"/>
              </a:lnSpc>
              <a:spcBef>
                <a:spcPts val="0"/>
              </a:spcBef>
              <a:spcAft>
                <a:spcPts val="0"/>
              </a:spcAft>
              <a:buSzPts val="1900"/>
              <a:buFont typeface="Times New Roman"/>
              <a:buChar char="•"/>
            </a:pPr>
            <a:r>
              <a:rPr lang="en-US" sz="1900" dirty="0">
                <a:latin typeface="Times New Roman"/>
                <a:ea typeface="Times New Roman"/>
                <a:cs typeface="Times New Roman"/>
                <a:sym typeface="Times New Roman"/>
              </a:rPr>
              <a:t>Inference from Literature review</a:t>
            </a:r>
            <a:endParaRPr sz="1900" dirty="0">
              <a:latin typeface="Times New Roman"/>
              <a:ea typeface="Times New Roman"/>
              <a:cs typeface="Times New Roman"/>
              <a:sym typeface="Times New Roman"/>
            </a:endParaRPr>
          </a:p>
          <a:p>
            <a:pPr marL="457200" lvl="0" indent="-349250" algn="l" rtl="0">
              <a:lnSpc>
                <a:spcPct val="150000"/>
              </a:lnSpc>
              <a:spcBef>
                <a:spcPts val="0"/>
              </a:spcBef>
              <a:spcAft>
                <a:spcPts val="0"/>
              </a:spcAft>
              <a:buSzPts val="1900"/>
              <a:buFont typeface="Times New Roman"/>
              <a:buChar char="•"/>
            </a:pPr>
            <a:r>
              <a:rPr lang="en-US" sz="1900" dirty="0">
                <a:latin typeface="Times New Roman"/>
                <a:ea typeface="Times New Roman"/>
                <a:cs typeface="Times New Roman"/>
                <a:sym typeface="Times New Roman"/>
              </a:rPr>
              <a:t>Problem statement</a:t>
            </a:r>
            <a:endParaRPr sz="1900" dirty="0">
              <a:latin typeface="Times New Roman"/>
              <a:ea typeface="Times New Roman"/>
              <a:cs typeface="Times New Roman"/>
              <a:sym typeface="Times New Roman"/>
            </a:endParaRPr>
          </a:p>
          <a:p>
            <a:pPr marL="457200" lvl="0" indent="-349250" algn="l" rtl="0">
              <a:lnSpc>
                <a:spcPct val="150000"/>
              </a:lnSpc>
              <a:spcBef>
                <a:spcPts val="0"/>
              </a:spcBef>
              <a:spcAft>
                <a:spcPts val="0"/>
              </a:spcAft>
              <a:buSzPts val="1900"/>
              <a:buFont typeface="Times New Roman"/>
              <a:buChar char="•"/>
            </a:pPr>
            <a:r>
              <a:rPr lang="en-US" sz="1900" dirty="0">
                <a:latin typeface="Times New Roman"/>
                <a:ea typeface="Times New Roman"/>
                <a:cs typeface="Times New Roman"/>
                <a:sym typeface="Times New Roman"/>
              </a:rPr>
              <a:t>Project objective</a:t>
            </a:r>
            <a:endParaRPr sz="1900" dirty="0">
              <a:latin typeface="Times New Roman"/>
              <a:ea typeface="Times New Roman"/>
              <a:cs typeface="Times New Roman"/>
              <a:sym typeface="Times New Roman"/>
            </a:endParaRPr>
          </a:p>
          <a:p>
            <a:pPr marL="457200" lvl="0" indent="-349250" algn="l" rtl="0">
              <a:lnSpc>
                <a:spcPct val="150000"/>
              </a:lnSpc>
              <a:spcBef>
                <a:spcPts val="0"/>
              </a:spcBef>
              <a:spcAft>
                <a:spcPts val="0"/>
              </a:spcAft>
              <a:buSzPts val="1900"/>
              <a:buFont typeface="Times New Roman"/>
              <a:buChar char="•"/>
            </a:pPr>
            <a:r>
              <a:rPr lang="en-US" sz="1900" dirty="0">
                <a:latin typeface="Times New Roman"/>
                <a:ea typeface="Times New Roman"/>
                <a:cs typeface="Times New Roman"/>
                <a:sym typeface="Times New Roman"/>
              </a:rPr>
              <a:t>Existing Techniques</a:t>
            </a:r>
            <a:endParaRPr sz="1900" dirty="0">
              <a:latin typeface="Times New Roman"/>
              <a:ea typeface="Times New Roman"/>
              <a:cs typeface="Times New Roman"/>
              <a:sym typeface="Times New Roman"/>
            </a:endParaRPr>
          </a:p>
          <a:p>
            <a:pPr marL="457200" lvl="0" indent="-349250" algn="l" rtl="0">
              <a:lnSpc>
                <a:spcPct val="150000"/>
              </a:lnSpc>
              <a:spcBef>
                <a:spcPts val="0"/>
              </a:spcBef>
              <a:spcAft>
                <a:spcPts val="0"/>
              </a:spcAft>
              <a:buSzPts val="1900"/>
              <a:buFont typeface="Times New Roman"/>
              <a:buChar char="•"/>
            </a:pPr>
            <a:r>
              <a:rPr lang="en-US" sz="1900" dirty="0">
                <a:latin typeface="Times New Roman"/>
                <a:ea typeface="Times New Roman"/>
                <a:cs typeface="Times New Roman"/>
                <a:sym typeface="Times New Roman"/>
              </a:rPr>
              <a:t>Block Diagram</a:t>
            </a:r>
            <a:endParaRPr sz="1900" dirty="0">
              <a:latin typeface="Times New Roman"/>
              <a:ea typeface="Times New Roman"/>
              <a:cs typeface="Times New Roman"/>
              <a:sym typeface="Times New Roman"/>
            </a:endParaRPr>
          </a:p>
          <a:p>
            <a:pPr marL="457200" lvl="0" indent="-349250" algn="l" rtl="0">
              <a:lnSpc>
                <a:spcPct val="150000"/>
              </a:lnSpc>
              <a:spcBef>
                <a:spcPts val="0"/>
              </a:spcBef>
              <a:spcAft>
                <a:spcPts val="0"/>
              </a:spcAft>
              <a:buSzPts val="1900"/>
              <a:buFont typeface="Times New Roman"/>
              <a:buChar char="•"/>
            </a:pPr>
            <a:r>
              <a:rPr lang="en-US" sz="1900" dirty="0">
                <a:latin typeface="Times New Roman"/>
                <a:ea typeface="Times New Roman"/>
                <a:cs typeface="Times New Roman"/>
                <a:sym typeface="Times New Roman"/>
              </a:rPr>
              <a:t>Work done</a:t>
            </a:r>
            <a:endParaRPr sz="1900" dirty="0">
              <a:latin typeface="Times New Roman"/>
              <a:ea typeface="Times New Roman"/>
              <a:cs typeface="Times New Roman"/>
              <a:sym typeface="Times New Roman"/>
            </a:endParaRPr>
          </a:p>
          <a:p>
            <a:pPr marL="457200" lvl="0" indent="-349250" algn="l" rtl="0">
              <a:lnSpc>
                <a:spcPct val="150000"/>
              </a:lnSpc>
              <a:spcBef>
                <a:spcPts val="0"/>
              </a:spcBef>
              <a:spcAft>
                <a:spcPts val="0"/>
              </a:spcAft>
              <a:buSzPts val="1900"/>
              <a:buFont typeface="Times New Roman"/>
              <a:buChar char="•"/>
            </a:pPr>
            <a:r>
              <a:rPr lang="en-US" sz="1900" dirty="0">
                <a:latin typeface="Times New Roman"/>
                <a:ea typeface="Times New Roman"/>
                <a:cs typeface="Times New Roman"/>
                <a:sym typeface="Times New Roman"/>
              </a:rPr>
              <a:t>Timeline</a:t>
            </a:r>
            <a:endParaRPr sz="1900" dirty="0">
              <a:latin typeface="Times New Roman"/>
              <a:ea typeface="Times New Roman"/>
              <a:cs typeface="Times New Roman"/>
              <a:sym typeface="Times New Roman"/>
            </a:endParaRPr>
          </a:p>
          <a:p>
            <a:pPr marL="457200" lvl="0" indent="-349250" algn="l" rtl="0">
              <a:lnSpc>
                <a:spcPct val="150000"/>
              </a:lnSpc>
              <a:spcBef>
                <a:spcPts val="0"/>
              </a:spcBef>
              <a:spcAft>
                <a:spcPts val="0"/>
              </a:spcAft>
              <a:buSzPts val="1900"/>
              <a:buFont typeface="Times New Roman"/>
              <a:buChar char="•"/>
            </a:pPr>
            <a:r>
              <a:rPr lang="en-US" sz="1900" dirty="0">
                <a:latin typeface="Times New Roman"/>
                <a:ea typeface="Times New Roman"/>
                <a:cs typeface="Times New Roman"/>
                <a:sym typeface="Times New Roman"/>
              </a:rPr>
              <a:t>Conclusion</a:t>
            </a:r>
            <a:endParaRPr sz="1900" dirty="0">
              <a:latin typeface="Times New Roman"/>
              <a:ea typeface="Times New Roman"/>
              <a:cs typeface="Times New Roman"/>
              <a:sym typeface="Times New Roman"/>
            </a:endParaRPr>
          </a:p>
          <a:p>
            <a:pPr marL="457200" lvl="0" indent="-349250" algn="l" rtl="0">
              <a:lnSpc>
                <a:spcPct val="150000"/>
              </a:lnSpc>
              <a:spcBef>
                <a:spcPts val="0"/>
              </a:spcBef>
              <a:spcAft>
                <a:spcPts val="0"/>
              </a:spcAft>
              <a:buSzPts val="1900"/>
              <a:buFont typeface="Times New Roman"/>
              <a:buChar char="•"/>
            </a:pPr>
            <a:r>
              <a:rPr lang="en-US" sz="1900" dirty="0">
                <a:latin typeface="Times New Roman"/>
                <a:ea typeface="Times New Roman"/>
                <a:cs typeface="Times New Roman"/>
                <a:sym typeface="Times New Roman"/>
              </a:rPr>
              <a:t>References</a:t>
            </a:r>
            <a:endParaRPr sz="1900" dirty="0">
              <a:latin typeface="Times New Roman"/>
              <a:ea typeface="Times New Roman"/>
              <a:cs typeface="Times New Roman"/>
              <a:sym typeface="Times New Roman"/>
            </a:endParaRPr>
          </a:p>
        </p:txBody>
      </p:sp>
      <p:sp>
        <p:nvSpPr>
          <p:cNvPr id="101" name="Google Shape;101;p14"/>
          <p:cNvSpPr/>
          <p:nvPr/>
        </p:nvSpPr>
        <p:spPr>
          <a:xfrm>
            <a:off x="0" y="0"/>
            <a:ext cx="9144000" cy="1135500"/>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latin typeface="Arial"/>
                <a:ea typeface="Arial"/>
                <a:cs typeface="Arial"/>
                <a:sym typeface="Arial"/>
              </a:rPr>
              <a:t>Table of Contents</a:t>
            </a:r>
            <a:endParaRPr/>
          </a:p>
        </p:txBody>
      </p:sp>
      <p:pic>
        <p:nvPicPr>
          <p:cNvPr id="102" name="Google Shape;102;p14"/>
          <p:cNvPicPr preferRelativeResize="0"/>
          <p:nvPr/>
        </p:nvPicPr>
        <p:blipFill rotWithShape="1">
          <a:blip r:embed="rId3">
            <a:alphaModFix/>
          </a:blip>
          <a:srcRect/>
          <a:stretch/>
        </p:blipFill>
        <p:spPr>
          <a:xfrm>
            <a:off x="7828731" y="5543662"/>
            <a:ext cx="1174719" cy="1152343"/>
          </a:xfrm>
          <a:prstGeom prst="rect">
            <a:avLst/>
          </a:prstGeom>
          <a:noFill/>
          <a:ln>
            <a:noFill/>
          </a:ln>
        </p:spPr>
      </p:pic>
      <p:sp>
        <p:nvSpPr>
          <p:cNvPr id="103" name="Google Shape;103;p14"/>
          <p:cNvSpPr txBox="1"/>
          <p:nvPr/>
        </p:nvSpPr>
        <p:spPr>
          <a:xfrm>
            <a:off x="4329500" y="4768600"/>
            <a:ext cx="4842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2"/>
          <p:cNvSpPr/>
          <p:nvPr/>
        </p:nvSpPr>
        <p:spPr>
          <a:xfrm>
            <a:off x="0" y="0"/>
            <a:ext cx="9144000" cy="1135500"/>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latin typeface="Arial"/>
                <a:ea typeface="Arial"/>
                <a:cs typeface="Arial"/>
                <a:sym typeface="Arial"/>
              </a:rPr>
              <a:t> Existing Techniques</a:t>
            </a:r>
            <a:endParaRPr sz="3000" b="1">
              <a:solidFill>
                <a:schemeClr val="lt1"/>
              </a:solidFill>
              <a:latin typeface="Arial"/>
              <a:ea typeface="Arial"/>
              <a:cs typeface="Arial"/>
              <a:sym typeface="Arial"/>
            </a:endParaRPr>
          </a:p>
        </p:txBody>
      </p:sp>
      <p:pic>
        <p:nvPicPr>
          <p:cNvPr id="244" name="Google Shape;244;p32"/>
          <p:cNvPicPr preferRelativeResize="0"/>
          <p:nvPr/>
        </p:nvPicPr>
        <p:blipFill rotWithShape="1">
          <a:blip r:embed="rId3">
            <a:alphaModFix/>
          </a:blip>
          <a:srcRect/>
          <a:stretch/>
        </p:blipFill>
        <p:spPr>
          <a:xfrm>
            <a:off x="7885085" y="5665838"/>
            <a:ext cx="1174719" cy="1152343"/>
          </a:xfrm>
          <a:prstGeom prst="rect">
            <a:avLst/>
          </a:prstGeom>
          <a:noFill/>
          <a:ln>
            <a:noFill/>
          </a:ln>
        </p:spPr>
      </p:pic>
      <p:sp>
        <p:nvSpPr>
          <p:cNvPr id="245" name="Google Shape;245;p32"/>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fontScale="77500" lnSpcReduction="20000"/>
          </a:bodyPr>
          <a:lstStyle/>
          <a:p>
            <a:pPr marL="228600" lvl="0" indent="-90804" algn="l" rtl="0">
              <a:lnSpc>
                <a:spcPct val="90000"/>
              </a:lnSpc>
              <a:spcBef>
                <a:spcPts val="0"/>
              </a:spcBef>
              <a:spcAft>
                <a:spcPts val="0"/>
              </a:spcAft>
              <a:buClr>
                <a:schemeClr val="dk1"/>
              </a:buClr>
              <a:buSzPct val="100000"/>
              <a:buNone/>
            </a:pPr>
            <a:endParaRPr/>
          </a:p>
          <a:p>
            <a:pPr marL="228600" lvl="0" indent="-90804" algn="l" rtl="0">
              <a:lnSpc>
                <a:spcPct val="90000"/>
              </a:lnSpc>
              <a:spcBef>
                <a:spcPts val="1000"/>
              </a:spcBef>
              <a:spcAft>
                <a:spcPts val="0"/>
              </a:spcAft>
              <a:buClr>
                <a:schemeClr val="dk1"/>
              </a:buClr>
              <a:buSzPct val="100000"/>
              <a:buNone/>
            </a:pPr>
            <a:endParaRPr/>
          </a:p>
          <a:p>
            <a:pPr marL="228600" lvl="0" indent="-90804" algn="l" rtl="0">
              <a:lnSpc>
                <a:spcPct val="90000"/>
              </a:lnSpc>
              <a:spcBef>
                <a:spcPts val="1000"/>
              </a:spcBef>
              <a:spcAft>
                <a:spcPts val="0"/>
              </a:spcAft>
              <a:buClr>
                <a:schemeClr val="dk1"/>
              </a:buClr>
              <a:buSzPct val="100000"/>
              <a:buNone/>
            </a:pPr>
            <a:endParaRPr/>
          </a:p>
          <a:p>
            <a:pPr marL="228600" lvl="0" indent="-90804" algn="l" rtl="0">
              <a:lnSpc>
                <a:spcPct val="90000"/>
              </a:lnSpc>
              <a:spcBef>
                <a:spcPts val="1000"/>
              </a:spcBef>
              <a:spcAft>
                <a:spcPts val="0"/>
              </a:spcAft>
              <a:buClr>
                <a:schemeClr val="dk1"/>
              </a:buClr>
              <a:buSzPct val="100000"/>
              <a:buNone/>
            </a:pPr>
            <a:endParaRPr/>
          </a:p>
          <a:p>
            <a:pPr marL="228600" lvl="0" indent="-90804" algn="l" rtl="0">
              <a:lnSpc>
                <a:spcPct val="90000"/>
              </a:lnSpc>
              <a:spcBef>
                <a:spcPts val="1000"/>
              </a:spcBef>
              <a:spcAft>
                <a:spcPts val="0"/>
              </a:spcAft>
              <a:buClr>
                <a:schemeClr val="dk1"/>
              </a:buClr>
              <a:buSzPct val="100000"/>
              <a:buNone/>
            </a:pPr>
            <a:endParaRPr/>
          </a:p>
          <a:p>
            <a:pPr marL="228600" lvl="0" indent="-90804" algn="l" rtl="0">
              <a:lnSpc>
                <a:spcPct val="90000"/>
              </a:lnSpc>
              <a:spcBef>
                <a:spcPts val="1000"/>
              </a:spcBef>
              <a:spcAft>
                <a:spcPts val="0"/>
              </a:spcAft>
              <a:buClr>
                <a:schemeClr val="dk1"/>
              </a:buClr>
              <a:buSzPct val="100000"/>
              <a:buNone/>
            </a:pPr>
            <a:endParaRPr/>
          </a:p>
          <a:p>
            <a:pPr marL="228600" lvl="0" indent="-90804" algn="l" rtl="0">
              <a:lnSpc>
                <a:spcPct val="90000"/>
              </a:lnSpc>
              <a:spcBef>
                <a:spcPts val="1000"/>
              </a:spcBef>
              <a:spcAft>
                <a:spcPts val="0"/>
              </a:spcAft>
              <a:buClr>
                <a:schemeClr val="dk1"/>
              </a:buClr>
              <a:buSzPct val="100000"/>
              <a:buNone/>
            </a:pPr>
            <a:endParaRPr/>
          </a:p>
          <a:p>
            <a:pPr marL="228600" lvl="0" indent="-90804" algn="l" rtl="0">
              <a:lnSpc>
                <a:spcPct val="90000"/>
              </a:lnSpc>
              <a:spcBef>
                <a:spcPts val="1000"/>
              </a:spcBef>
              <a:spcAft>
                <a:spcPts val="0"/>
              </a:spcAft>
              <a:buClr>
                <a:schemeClr val="dk1"/>
              </a:buClr>
              <a:buSzPct val="100000"/>
              <a:buNone/>
            </a:pPr>
            <a:endParaRPr/>
          </a:p>
          <a:p>
            <a:pPr marL="228600" lvl="0" indent="-90804" algn="l" rtl="0">
              <a:lnSpc>
                <a:spcPct val="90000"/>
              </a:lnSpc>
              <a:spcBef>
                <a:spcPts val="1000"/>
              </a:spcBef>
              <a:spcAft>
                <a:spcPts val="0"/>
              </a:spcAft>
              <a:buClr>
                <a:schemeClr val="dk1"/>
              </a:buClr>
              <a:buSzPct val="100000"/>
              <a:buNone/>
            </a:pPr>
            <a:endParaRPr/>
          </a:p>
          <a:p>
            <a:pPr marL="228600" lvl="0" indent="-90804" algn="l" rtl="0">
              <a:lnSpc>
                <a:spcPct val="90000"/>
              </a:lnSpc>
              <a:spcBef>
                <a:spcPts val="1000"/>
              </a:spcBef>
              <a:spcAft>
                <a:spcPts val="0"/>
              </a:spcAft>
              <a:buClr>
                <a:schemeClr val="dk1"/>
              </a:buClr>
              <a:buSzPct val="100000"/>
              <a:buNone/>
            </a:pPr>
            <a:endParaRPr/>
          </a:p>
          <a:p>
            <a:pPr marL="228600" lvl="0" indent="-90804"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r>
              <a:rPr lang="en-US"/>
              <a:t> </a:t>
            </a:r>
            <a:endParaRPr/>
          </a:p>
        </p:txBody>
      </p:sp>
      <p:sp>
        <p:nvSpPr>
          <p:cNvPr id="246" name="Google Shape;246;p32"/>
          <p:cNvSpPr txBox="1"/>
          <p:nvPr/>
        </p:nvSpPr>
        <p:spPr>
          <a:xfrm>
            <a:off x="309025" y="1282850"/>
            <a:ext cx="8461200" cy="6449400"/>
          </a:xfrm>
          <a:prstGeom prst="rect">
            <a:avLst/>
          </a:prstGeom>
          <a:noFill/>
          <a:ln>
            <a:noFill/>
          </a:ln>
        </p:spPr>
        <p:txBody>
          <a:bodyPr spcFirstLastPara="1" wrap="square" lIns="91425" tIns="45700" rIns="91425" bIns="45700" anchor="t" anchorCtr="0">
            <a:spAutoFit/>
          </a:bodyPr>
          <a:lstStyle/>
          <a:p>
            <a:pPr marL="0" lvl="0" indent="0" algn="just" rtl="0">
              <a:lnSpc>
                <a:spcPct val="115000"/>
              </a:lnSpc>
              <a:spcBef>
                <a:spcPts val="1400"/>
              </a:spcBef>
              <a:spcAft>
                <a:spcPts val="0"/>
              </a:spcAft>
              <a:buClr>
                <a:schemeClr val="dk1"/>
              </a:buClr>
              <a:buSzPts val="1100"/>
              <a:buFont typeface="Arial"/>
              <a:buNone/>
            </a:pPr>
            <a:r>
              <a:rPr lang="en-US" sz="2000" b="1">
                <a:solidFill>
                  <a:schemeClr val="dk1"/>
                </a:solidFill>
                <a:latin typeface="Times New Roman"/>
                <a:ea typeface="Times New Roman"/>
                <a:cs typeface="Times New Roman"/>
                <a:sym typeface="Times New Roman"/>
              </a:rPr>
              <a:t>1. Polysomnography (PSG):</a:t>
            </a:r>
            <a:endParaRPr sz="2000" b="1">
              <a:solidFill>
                <a:schemeClr val="dk1"/>
              </a:solidFill>
              <a:latin typeface="Times New Roman"/>
              <a:ea typeface="Times New Roman"/>
              <a:cs typeface="Times New Roman"/>
              <a:sym typeface="Times New Roman"/>
            </a:endParaRPr>
          </a:p>
          <a:p>
            <a:pPr marL="457200" lvl="0" indent="-355600" algn="just" rtl="0">
              <a:lnSpc>
                <a:spcPct val="100000"/>
              </a:lnSpc>
              <a:spcBef>
                <a:spcPts val="120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It is the </a:t>
            </a:r>
            <a:r>
              <a:rPr lang="en-US" sz="2000" b="1">
                <a:solidFill>
                  <a:schemeClr val="dk1"/>
                </a:solidFill>
                <a:latin typeface="Times New Roman"/>
                <a:ea typeface="Times New Roman"/>
                <a:cs typeface="Times New Roman"/>
                <a:sym typeface="Times New Roman"/>
              </a:rPr>
              <a:t>gold standard clinical </a:t>
            </a:r>
            <a:endParaRPr sz="2000" b="1">
              <a:solidFill>
                <a:schemeClr val="dk1"/>
              </a:solidFill>
              <a:latin typeface="Times New Roman"/>
              <a:ea typeface="Times New Roman"/>
              <a:cs typeface="Times New Roman"/>
              <a:sym typeface="Times New Roman"/>
            </a:endParaRPr>
          </a:p>
          <a:p>
            <a:pPr marL="457200" lvl="0" indent="0" algn="just" rtl="0">
              <a:lnSpc>
                <a:spcPct val="100000"/>
              </a:lnSpc>
              <a:spcBef>
                <a:spcPts val="1200"/>
              </a:spcBef>
              <a:spcAft>
                <a:spcPts val="0"/>
              </a:spcAft>
              <a:buNone/>
            </a:pPr>
            <a:r>
              <a:rPr lang="en-US" sz="2000" b="1">
                <a:solidFill>
                  <a:schemeClr val="dk1"/>
                </a:solidFill>
                <a:latin typeface="Times New Roman"/>
                <a:ea typeface="Times New Roman"/>
                <a:cs typeface="Times New Roman"/>
                <a:sym typeface="Times New Roman"/>
              </a:rPr>
              <a:t>method</a:t>
            </a:r>
            <a:r>
              <a:rPr lang="en-US" sz="2000">
                <a:solidFill>
                  <a:schemeClr val="dk1"/>
                </a:solidFill>
                <a:latin typeface="Times New Roman"/>
                <a:ea typeface="Times New Roman"/>
                <a:cs typeface="Times New Roman"/>
                <a:sym typeface="Times New Roman"/>
              </a:rPr>
              <a:t> for diagnosing sleep apnea.</a:t>
            </a:r>
            <a:endParaRPr sz="2000">
              <a:solidFill>
                <a:schemeClr val="dk1"/>
              </a:solidFill>
              <a:latin typeface="Times New Roman"/>
              <a:ea typeface="Times New Roman"/>
              <a:cs typeface="Times New Roman"/>
              <a:sym typeface="Times New Roman"/>
            </a:endParaRPr>
          </a:p>
          <a:p>
            <a:pPr marL="457200" lvl="0" indent="-355600" algn="just" rtl="0">
              <a:lnSpc>
                <a:spcPct val="100000"/>
              </a:lnSpc>
              <a:spcBef>
                <a:spcPts val="120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Uses multiple sensors to measure </a:t>
            </a:r>
            <a:endParaRPr sz="2000">
              <a:solidFill>
                <a:schemeClr val="dk1"/>
              </a:solidFill>
              <a:latin typeface="Times New Roman"/>
              <a:ea typeface="Times New Roman"/>
              <a:cs typeface="Times New Roman"/>
              <a:sym typeface="Times New Roman"/>
            </a:endParaRPr>
          </a:p>
          <a:p>
            <a:pPr marL="0" lvl="0" indent="0" algn="just" rtl="0">
              <a:lnSpc>
                <a:spcPct val="100000"/>
              </a:lnSpc>
              <a:spcBef>
                <a:spcPts val="1200"/>
              </a:spcBef>
              <a:spcAft>
                <a:spcPts val="0"/>
              </a:spcAft>
              <a:buNone/>
            </a:pPr>
            <a:r>
              <a:rPr lang="en-US" sz="2000">
                <a:solidFill>
                  <a:schemeClr val="dk1"/>
                </a:solidFill>
                <a:latin typeface="Times New Roman"/>
                <a:ea typeface="Times New Roman"/>
                <a:cs typeface="Times New Roman"/>
                <a:sym typeface="Times New Roman"/>
              </a:rPr>
              <a:t>      EEG, ECG, airflow, oxygen levels, </a:t>
            </a:r>
            <a:endParaRPr sz="2000">
              <a:solidFill>
                <a:schemeClr val="dk1"/>
              </a:solidFill>
              <a:latin typeface="Times New Roman"/>
              <a:ea typeface="Times New Roman"/>
              <a:cs typeface="Times New Roman"/>
              <a:sym typeface="Times New Roman"/>
            </a:endParaRPr>
          </a:p>
          <a:p>
            <a:pPr marL="0" lvl="0" indent="0" algn="just" rtl="0">
              <a:lnSpc>
                <a:spcPct val="100000"/>
              </a:lnSpc>
              <a:spcBef>
                <a:spcPts val="1200"/>
              </a:spcBef>
              <a:spcAft>
                <a:spcPts val="0"/>
              </a:spcAft>
              <a:buNone/>
            </a:pPr>
            <a:r>
              <a:rPr lang="en-US" sz="2000">
                <a:solidFill>
                  <a:schemeClr val="dk1"/>
                </a:solidFill>
                <a:latin typeface="Times New Roman"/>
                <a:ea typeface="Times New Roman"/>
                <a:cs typeface="Times New Roman"/>
                <a:sym typeface="Times New Roman"/>
              </a:rPr>
              <a:t>      and muscle activity during sleep.</a:t>
            </a:r>
            <a:endParaRPr sz="2000">
              <a:solidFill>
                <a:schemeClr val="dk1"/>
              </a:solidFill>
              <a:latin typeface="Times New Roman"/>
              <a:ea typeface="Times New Roman"/>
              <a:cs typeface="Times New Roman"/>
              <a:sym typeface="Times New Roman"/>
            </a:endParaRPr>
          </a:p>
          <a:p>
            <a:pPr marL="457200" lvl="0" indent="-355600" algn="just" rtl="0">
              <a:lnSpc>
                <a:spcPct val="100000"/>
              </a:lnSpc>
              <a:spcBef>
                <a:spcPts val="1200"/>
              </a:spcBef>
              <a:spcAft>
                <a:spcPts val="0"/>
              </a:spcAft>
              <a:buClr>
                <a:schemeClr val="dk1"/>
              </a:buClr>
              <a:buSzPts val="2000"/>
              <a:buFont typeface="Noto Sans Symbols"/>
              <a:buChar char="➢"/>
            </a:pPr>
            <a:r>
              <a:rPr lang="en-US" sz="2000" b="1">
                <a:solidFill>
                  <a:schemeClr val="dk1"/>
                </a:solidFill>
                <a:latin typeface="Times New Roman"/>
                <a:ea typeface="Times New Roman"/>
                <a:cs typeface="Times New Roman"/>
                <a:sym typeface="Times New Roman"/>
              </a:rPr>
              <a:t>Limitations</a:t>
            </a:r>
            <a:r>
              <a:rPr lang="en-US" sz="2000">
                <a:solidFill>
                  <a:schemeClr val="dk1"/>
                </a:solidFill>
                <a:latin typeface="Times New Roman"/>
                <a:ea typeface="Times New Roman"/>
                <a:cs typeface="Times New Roman"/>
                <a:sym typeface="Times New Roman"/>
              </a:rPr>
              <a:t> include high cost,</a:t>
            </a:r>
            <a:endParaRPr sz="2000">
              <a:solidFill>
                <a:schemeClr val="dk1"/>
              </a:solidFill>
              <a:latin typeface="Times New Roman"/>
              <a:ea typeface="Times New Roman"/>
              <a:cs typeface="Times New Roman"/>
              <a:sym typeface="Times New Roman"/>
            </a:endParaRPr>
          </a:p>
          <a:p>
            <a:pPr marL="457200" lvl="0" indent="0" algn="just" rtl="0">
              <a:lnSpc>
                <a:spcPct val="100000"/>
              </a:lnSpc>
              <a:spcBef>
                <a:spcPts val="1200"/>
              </a:spcBef>
              <a:spcAft>
                <a:spcPts val="0"/>
              </a:spcAft>
              <a:buNone/>
            </a:pPr>
            <a:r>
              <a:rPr lang="en-US" sz="2000">
                <a:solidFill>
                  <a:schemeClr val="dk1"/>
                </a:solidFill>
                <a:latin typeface="Times New Roman"/>
                <a:ea typeface="Times New Roman"/>
                <a:cs typeface="Times New Roman"/>
                <a:sym typeface="Times New Roman"/>
              </a:rPr>
              <a:t>immobility, need for technician supervision,</a:t>
            </a:r>
            <a:endParaRPr sz="2000">
              <a:solidFill>
                <a:schemeClr val="dk1"/>
              </a:solidFill>
              <a:latin typeface="Times New Roman"/>
              <a:ea typeface="Times New Roman"/>
              <a:cs typeface="Times New Roman"/>
              <a:sym typeface="Times New Roman"/>
            </a:endParaRPr>
          </a:p>
          <a:p>
            <a:pPr marL="457200" lvl="0" indent="0" algn="just" rtl="0">
              <a:lnSpc>
                <a:spcPct val="100000"/>
              </a:lnSpc>
              <a:spcBef>
                <a:spcPts val="1200"/>
              </a:spcBef>
              <a:spcAft>
                <a:spcPts val="0"/>
              </a:spcAft>
              <a:buNone/>
            </a:pPr>
            <a:r>
              <a:rPr lang="en-US" sz="2000">
                <a:solidFill>
                  <a:schemeClr val="dk1"/>
                </a:solidFill>
                <a:latin typeface="Times New Roman"/>
                <a:ea typeface="Times New Roman"/>
                <a:cs typeface="Times New Roman"/>
                <a:sym typeface="Times New Roman"/>
              </a:rPr>
              <a:t>and discomfort in clinical settings.</a:t>
            </a:r>
            <a:endParaRPr sz="2000">
              <a:solidFill>
                <a:schemeClr val="dk1"/>
              </a:solidFill>
              <a:latin typeface="Times New Roman"/>
              <a:ea typeface="Times New Roman"/>
              <a:cs typeface="Times New Roman"/>
              <a:sym typeface="Times New Roman"/>
            </a:endParaRPr>
          </a:p>
          <a:p>
            <a:pPr marL="457200" lvl="0" indent="-355600" algn="just" rtl="0">
              <a:lnSpc>
                <a:spcPct val="100000"/>
              </a:lnSpc>
              <a:spcBef>
                <a:spcPts val="120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PSG is ideal for diagnosis but </a:t>
            </a:r>
            <a:r>
              <a:rPr lang="en-US" sz="2000" b="1">
                <a:solidFill>
                  <a:schemeClr val="dk1"/>
                </a:solidFill>
                <a:latin typeface="Times New Roman"/>
                <a:ea typeface="Times New Roman"/>
                <a:cs typeface="Times New Roman"/>
                <a:sym typeface="Times New Roman"/>
              </a:rPr>
              <a:t>unsuitable</a:t>
            </a:r>
            <a:endParaRPr sz="2000" b="1">
              <a:solidFill>
                <a:schemeClr val="dk1"/>
              </a:solidFill>
              <a:latin typeface="Times New Roman"/>
              <a:ea typeface="Times New Roman"/>
              <a:cs typeface="Times New Roman"/>
              <a:sym typeface="Times New Roman"/>
            </a:endParaRPr>
          </a:p>
          <a:p>
            <a:pPr marL="0" lvl="0" indent="0" algn="just" rtl="0">
              <a:lnSpc>
                <a:spcPct val="100000"/>
              </a:lnSpc>
              <a:spcBef>
                <a:spcPts val="1200"/>
              </a:spcBef>
              <a:spcAft>
                <a:spcPts val="0"/>
              </a:spcAft>
              <a:buNone/>
            </a:pPr>
            <a:r>
              <a:rPr lang="en-US" sz="2000" b="1">
                <a:solidFill>
                  <a:schemeClr val="dk1"/>
                </a:solidFill>
                <a:latin typeface="Times New Roman"/>
                <a:ea typeface="Times New Roman"/>
                <a:cs typeface="Times New Roman"/>
                <a:sym typeface="Times New Roman"/>
              </a:rPr>
              <a:t>      for continuous real-time monitoring</a:t>
            </a:r>
            <a:r>
              <a:rPr lang="en-US" sz="2000">
                <a:solidFill>
                  <a:schemeClr val="dk1"/>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a:p>
            <a:pPr marL="0" marR="0" lvl="0" indent="0" algn="just" rtl="0">
              <a:lnSpc>
                <a:spcPct val="150000"/>
              </a:lnSpc>
              <a:spcBef>
                <a:spcPts val="1200"/>
              </a:spcBef>
              <a:spcAft>
                <a:spcPts val="0"/>
              </a:spcAft>
              <a:buNone/>
            </a:pPr>
            <a:endParaRPr sz="2000">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pic>
        <p:nvPicPr>
          <p:cNvPr id="247" name="Google Shape;247;p32"/>
          <p:cNvPicPr preferRelativeResize="0"/>
          <p:nvPr/>
        </p:nvPicPr>
        <p:blipFill>
          <a:blip r:embed="rId4">
            <a:alphaModFix/>
          </a:blip>
          <a:stretch>
            <a:fillRect/>
          </a:stretch>
        </p:blipFill>
        <p:spPr>
          <a:xfrm>
            <a:off x="5101025" y="1438676"/>
            <a:ext cx="3883425" cy="2811374"/>
          </a:xfrm>
          <a:prstGeom prst="rect">
            <a:avLst/>
          </a:prstGeom>
          <a:noFill/>
          <a:ln>
            <a:noFill/>
          </a:ln>
        </p:spPr>
      </p:pic>
      <p:sp>
        <p:nvSpPr>
          <p:cNvPr id="248" name="Google Shape;248;p32"/>
          <p:cNvSpPr txBox="1"/>
          <p:nvPr/>
        </p:nvSpPr>
        <p:spPr>
          <a:xfrm>
            <a:off x="5927600" y="4369100"/>
            <a:ext cx="2587800" cy="8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Fig. </a:t>
            </a:r>
            <a:r>
              <a:rPr lang="en-US" sz="1100">
                <a:solidFill>
                  <a:srgbClr val="202122"/>
                </a:solidFill>
                <a:highlight>
                  <a:srgbClr val="FFFFFF"/>
                </a:highlight>
              </a:rPr>
              <a:t>PSG of a person in REM sleep.</a:t>
            </a:r>
            <a:endParaRPr sz="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title"/>
          </p:nvPr>
        </p:nvSpPr>
        <p:spPr>
          <a:xfrm>
            <a:off x="0" y="0"/>
            <a:ext cx="9144000" cy="1251900"/>
          </a:xfrm>
          <a:prstGeom prst="rect">
            <a:avLst/>
          </a:prstGeom>
          <a:solidFill>
            <a:srgbClr val="B01B20"/>
          </a:solidFill>
        </p:spPr>
        <p:txBody>
          <a:bodyPr spcFirstLastPara="1" wrap="square" lIns="91425" tIns="45700" rIns="91425" bIns="45700" anchor="ctr" anchorCtr="0">
            <a:normAutofit/>
          </a:bodyPr>
          <a:lstStyle/>
          <a:p>
            <a:pPr marL="0" lvl="0" indent="0" algn="l" rtl="0">
              <a:spcBef>
                <a:spcPts val="0"/>
              </a:spcBef>
              <a:spcAft>
                <a:spcPts val="0"/>
              </a:spcAft>
              <a:buNone/>
            </a:pPr>
            <a:r>
              <a:rPr lang="en-US" sz="3000" b="1">
                <a:solidFill>
                  <a:schemeClr val="lt1"/>
                </a:solidFill>
                <a:latin typeface="Arial"/>
                <a:ea typeface="Arial"/>
                <a:cs typeface="Arial"/>
                <a:sym typeface="Arial"/>
              </a:rPr>
              <a:t>Existing Techniques</a:t>
            </a:r>
            <a:endParaRPr sz="3000" b="1">
              <a:solidFill>
                <a:schemeClr val="lt1"/>
              </a:solidFill>
              <a:latin typeface="Arial"/>
              <a:ea typeface="Arial"/>
              <a:cs typeface="Arial"/>
              <a:sym typeface="Arial"/>
            </a:endParaRPr>
          </a:p>
        </p:txBody>
      </p:sp>
      <p:sp>
        <p:nvSpPr>
          <p:cNvPr id="255" name="Google Shape;255;p33"/>
          <p:cNvSpPr txBox="1">
            <a:spLocks noGrp="1"/>
          </p:cNvSpPr>
          <p:nvPr>
            <p:ph type="body" idx="1"/>
          </p:nvPr>
        </p:nvSpPr>
        <p:spPr>
          <a:xfrm>
            <a:off x="345275" y="1473150"/>
            <a:ext cx="8798700" cy="4703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000" b="1">
                <a:latin typeface="Times New Roman"/>
                <a:ea typeface="Times New Roman"/>
                <a:cs typeface="Times New Roman"/>
                <a:sym typeface="Times New Roman"/>
              </a:rPr>
              <a:t>2. Machine Learning on Extracted features:</a:t>
            </a:r>
            <a:endParaRPr sz="2000" b="1">
              <a:latin typeface="Times New Roman"/>
              <a:ea typeface="Times New Roman"/>
              <a:cs typeface="Times New Roman"/>
              <a:sym typeface="Times New Roman"/>
            </a:endParaRPr>
          </a:p>
          <a:p>
            <a:pPr marL="457200" lvl="0" indent="-355600" algn="l" rtl="0">
              <a:spcBef>
                <a:spcPts val="1000"/>
              </a:spcBef>
              <a:spcAft>
                <a:spcPts val="0"/>
              </a:spcAft>
              <a:buSzPts val="2000"/>
              <a:buFont typeface="Times New Roman"/>
              <a:buChar char="➢"/>
            </a:pPr>
            <a:r>
              <a:rPr lang="en-US" sz="2000">
                <a:latin typeface="Times New Roman"/>
                <a:ea typeface="Times New Roman"/>
                <a:cs typeface="Times New Roman"/>
                <a:sym typeface="Times New Roman"/>
              </a:rPr>
              <a:t>Uses algorithms like SVM, KNN, Decision Trees on HRV, EEG bands, entropy.</a:t>
            </a:r>
            <a:br>
              <a:rPr lang="en-US" sz="2000">
                <a:latin typeface="Times New Roman"/>
                <a:ea typeface="Times New Roman"/>
                <a:cs typeface="Times New Roman"/>
                <a:sym typeface="Times New Roman"/>
              </a:rPr>
            </a:b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n-US" sz="2000">
                <a:latin typeface="Times New Roman"/>
                <a:ea typeface="Times New Roman"/>
                <a:cs typeface="Times New Roman"/>
                <a:sym typeface="Times New Roman"/>
              </a:rPr>
              <a:t>Requires handcrafted features and intensive preprocessing.</a:t>
            </a:r>
            <a:br>
              <a:rPr lang="en-US" sz="2000">
                <a:latin typeface="Times New Roman"/>
                <a:ea typeface="Times New Roman"/>
                <a:cs typeface="Times New Roman"/>
                <a:sym typeface="Times New Roman"/>
              </a:rPr>
            </a:br>
            <a:endParaRPr sz="2000">
              <a:latin typeface="Times New Roman"/>
              <a:ea typeface="Times New Roman"/>
              <a:cs typeface="Times New Roman"/>
              <a:sym typeface="Times New Roman"/>
            </a:endParaRPr>
          </a:p>
          <a:p>
            <a:pPr marL="457200" lvl="0" indent="-355600" algn="l" rtl="0">
              <a:spcBef>
                <a:spcPts val="0"/>
              </a:spcBef>
              <a:spcAft>
                <a:spcPts val="0"/>
              </a:spcAft>
              <a:buSzPts val="2000"/>
              <a:buChar char="➢"/>
            </a:pPr>
            <a:r>
              <a:rPr lang="en-US" sz="2000" b="1">
                <a:latin typeface="Times New Roman"/>
                <a:ea typeface="Times New Roman"/>
                <a:cs typeface="Times New Roman"/>
                <a:sym typeface="Times New Roman"/>
              </a:rPr>
              <a:t>Limitations</a:t>
            </a:r>
            <a:r>
              <a:rPr lang="en-US" sz="2000">
                <a:latin typeface="Times New Roman"/>
                <a:ea typeface="Times New Roman"/>
                <a:cs typeface="Times New Roman"/>
                <a:sym typeface="Times New Roman"/>
              </a:rPr>
              <a:t>: Not suitable for real-time edge deployment.</a:t>
            </a:r>
            <a:endParaRPr sz="2000">
              <a:latin typeface="Times New Roman"/>
              <a:ea typeface="Times New Roman"/>
              <a:cs typeface="Times New Roman"/>
              <a:sym typeface="Times New Roman"/>
            </a:endParaRPr>
          </a:p>
          <a:p>
            <a:pPr marL="457200" lvl="0" indent="0" algn="l" rtl="0">
              <a:spcBef>
                <a:spcPts val="1000"/>
              </a:spcBef>
              <a:spcAft>
                <a:spcPts val="0"/>
              </a:spcAft>
              <a:buNone/>
            </a:pPr>
            <a:endParaRPr sz="2000">
              <a:latin typeface="Times New Roman"/>
              <a:ea typeface="Times New Roman"/>
              <a:cs typeface="Times New Roman"/>
              <a:sym typeface="Times New Roman"/>
            </a:endParaRPr>
          </a:p>
          <a:p>
            <a:pPr marL="0" lvl="0" indent="0" algn="l" rtl="0">
              <a:lnSpc>
                <a:spcPct val="100000"/>
              </a:lnSpc>
              <a:spcBef>
                <a:spcPts val="1000"/>
              </a:spcBef>
              <a:spcAft>
                <a:spcPts val="0"/>
              </a:spcAft>
              <a:buNone/>
            </a:pPr>
            <a:r>
              <a:rPr lang="en-US" sz="2000">
                <a:latin typeface="Times New Roman"/>
                <a:ea typeface="Times New Roman"/>
                <a:cs typeface="Times New Roman"/>
                <a:sym typeface="Times New Roman"/>
              </a:rPr>
              <a:t>     </a:t>
            </a:r>
            <a:endParaRPr sz="2000">
              <a:latin typeface="Times New Roman"/>
              <a:ea typeface="Times New Roman"/>
              <a:cs typeface="Times New Roman"/>
              <a:sym typeface="Times New Roman"/>
            </a:endParaRPr>
          </a:p>
          <a:p>
            <a:pPr marL="0" lvl="0" indent="0" algn="l" rtl="0">
              <a:spcBef>
                <a:spcPts val="1000"/>
              </a:spcBef>
              <a:spcAft>
                <a:spcPts val="0"/>
              </a:spcAft>
              <a:buNone/>
            </a:pPr>
            <a:endParaRPr sz="2000">
              <a:latin typeface="Times New Roman"/>
              <a:ea typeface="Times New Roman"/>
              <a:cs typeface="Times New Roman"/>
              <a:sym typeface="Times New Roman"/>
            </a:endParaRPr>
          </a:p>
        </p:txBody>
      </p:sp>
      <p:pic>
        <p:nvPicPr>
          <p:cNvPr id="256" name="Google Shape;256;p33"/>
          <p:cNvPicPr preferRelativeResize="0"/>
          <p:nvPr/>
        </p:nvPicPr>
        <p:blipFill rotWithShape="1">
          <a:blip r:embed="rId3">
            <a:alphaModFix/>
          </a:blip>
          <a:srcRect/>
          <a:stretch/>
        </p:blipFill>
        <p:spPr>
          <a:xfrm>
            <a:off x="7969285" y="5705663"/>
            <a:ext cx="1174719" cy="1152343"/>
          </a:xfrm>
          <a:prstGeom prst="rect">
            <a:avLst/>
          </a:prstGeom>
          <a:noFill/>
          <a:ln>
            <a:noFill/>
          </a:ln>
        </p:spPr>
      </p:pic>
      <p:pic>
        <p:nvPicPr>
          <p:cNvPr id="257" name="Google Shape;257;p33"/>
          <p:cNvPicPr preferRelativeResize="0"/>
          <p:nvPr/>
        </p:nvPicPr>
        <p:blipFill>
          <a:blip r:embed="rId4">
            <a:alphaModFix/>
          </a:blip>
          <a:stretch>
            <a:fillRect/>
          </a:stretch>
        </p:blipFill>
        <p:spPr>
          <a:xfrm>
            <a:off x="345275" y="3429000"/>
            <a:ext cx="7793950" cy="2383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4"/>
          <p:cNvSpPr txBox="1">
            <a:spLocks noGrp="1"/>
          </p:cNvSpPr>
          <p:nvPr>
            <p:ph type="title"/>
          </p:nvPr>
        </p:nvSpPr>
        <p:spPr>
          <a:xfrm>
            <a:off x="0" y="0"/>
            <a:ext cx="9144000" cy="1269000"/>
          </a:xfrm>
          <a:prstGeom prst="rect">
            <a:avLst/>
          </a:prstGeom>
          <a:solidFill>
            <a:srgbClr val="B01B20"/>
          </a:solidFill>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chemeClr val="lt1"/>
                </a:solidFill>
              </a:rPr>
              <a:t>Existing Techniques</a:t>
            </a:r>
            <a:endParaRPr>
              <a:solidFill>
                <a:schemeClr val="lt1"/>
              </a:solidFill>
            </a:endParaRPr>
          </a:p>
        </p:txBody>
      </p:sp>
      <p:sp>
        <p:nvSpPr>
          <p:cNvPr id="264" name="Google Shape;264;p34"/>
          <p:cNvSpPr txBox="1">
            <a:spLocks noGrp="1"/>
          </p:cNvSpPr>
          <p:nvPr>
            <p:ph type="body" idx="1"/>
          </p:nvPr>
        </p:nvSpPr>
        <p:spPr>
          <a:xfrm>
            <a:off x="192125" y="1507175"/>
            <a:ext cx="8323200" cy="4669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000" b="1">
                <a:latin typeface="Times New Roman"/>
                <a:ea typeface="Times New Roman"/>
                <a:cs typeface="Times New Roman"/>
                <a:sym typeface="Times New Roman"/>
              </a:rPr>
              <a:t>3. Deep Learning on Bio signals:</a:t>
            </a:r>
            <a:endParaRPr sz="2000" b="1">
              <a:latin typeface="Times New Roman"/>
              <a:ea typeface="Times New Roman"/>
              <a:cs typeface="Times New Roman"/>
              <a:sym typeface="Times New Roman"/>
            </a:endParaRPr>
          </a:p>
          <a:p>
            <a:pPr marL="0" lvl="0" indent="0" algn="l" rtl="0">
              <a:spcBef>
                <a:spcPts val="1000"/>
              </a:spcBef>
              <a:spcAft>
                <a:spcPts val="0"/>
              </a:spcAft>
              <a:buNone/>
            </a:pPr>
            <a:endParaRPr sz="2000">
              <a:latin typeface="Times New Roman"/>
              <a:ea typeface="Times New Roman"/>
              <a:cs typeface="Times New Roman"/>
              <a:sym typeface="Times New Roman"/>
            </a:endParaRPr>
          </a:p>
          <a:p>
            <a:pPr marL="457200" lvl="0" indent="-355600" algn="l" rtl="0">
              <a:spcBef>
                <a:spcPts val="1000"/>
              </a:spcBef>
              <a:spcAft>
                <a:spcPts val="0"/>
              </a:spcAft>
              <a:buSzPts val="2000"/>
              <a:buFont typeface="Times New Roman"/>
              <a:buChar char="➢"/>
            </a:pPr>
            <a:r>
              <a:rPr lang="en-US" sz="2000">
                <a:latin typeface="Times New Roman"/>
                <a:ea typeface="Times New Roman"/>
                <a:cs typeface="Times New Roman"/>
                <a:sym typeface="Times New Roman"/>
              </a:rPr>
              <a:t>Works well with large datasets in Python frameworks (TensorFlow/PyTorch).</a:t>
            </a:r>
            <a:br>
              <a:rPr lang="en-US" sz="2000">
                <a:latin typeface="Times New Roman"/>
                <a:ea typeface="Times New Roman"/>
                <a:cs typeface="Times New Roman"/>
                <a:sym typeface="Times New Roman"/>
              </a:rPr>
            </a:b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n-US" sz="2000">
                <a:latin typeface="Times New Roman"/>
                <a:ea typeface="Times New Roman"/>
                <a:cs typeface="Times New Roman"/>
                <a:sym typeface="Times New Roman"/>
              </a:rPr>
              <a:t> Requires high-end GPU, consumes significant power → Not feasible for wearables.</a:t>
            </a:r>
            <a:endParaRPr sz="2000">
              <a:latin typeface="Times New Roman"/>
              <a:ea typeface="Times New Roman"/>
              <a:cs typeface="Times New Roman"/>
              <a:sym typeface="Times New Roman"/>
            </a:endParaRPr>
          </a:p>
          <a:p>
            <a:pPr marL="0" lvl="0" indent="0" algn="l" rtl="0">
              <a:spcBef>
                <a:spcPts val="1000"/>
              </a:spcBef>
              <a:spcAft>
                <a:spcPts val="0"/>
              </a:spcAft>
              <a:buNone/>
            </a:pPr>
            <a:endParaRPr sz="2000">
              <a:latin typeface="Times New Roman"/>
              <a:ea typeface="Times New Roman"/>
              <a:cs typeface="Times New Roman"/>
              <a:sym typeface="Times New Roman"/>
            </a:endParaRPr>
          </a:p>
        </p:txBody>
      </p:sp>
      <p:pic>
        <p:nvPicPr>
          <p:cNvPr id="265" name="Google Shape;265;p34"/>
          <p:cNvPicPr preferRelativeResize="0"/>
          <p:nvPr/>
        </p:nvPicPr>
        <p:blipFill>
          <a:blip r:embed="rId3">
            <a:alphaModFix/>
          </a:blip>
          <a:stretch>
            <a:fillRect/>
          </a:stretch>
        </p:blipFill>
        <p:spPr>
          <a:xfrm>
            <a:off x="1278200" y="4393525"/>
            <a:ext cx="5757000" cy="1956975"/>
          </a:xfrm>
          <a:prstGeom prst="rect">
            <a:avLst/>
          </a:prstGeom>
          <a:noFill/>
          <a:ln>
            <a:noFill/>
          </a:ln>
        </p:spPr>
      </p:pic>
      <p:pic>
        <p:nvPicPr>
          <p:cNvPr id="266" name="Google Shape;266;p34"/>
          <p:cNvPicPr preferRelativeResize="0"/>
          <p:nvPr/>
        </p:nvPicPr>
        <p:blipFill rotWithShape="1">
          <a:blip r:embed="rId4">
            <a:alphaModFix/>
          </a:blip>
          <a:srcRect/>
          <a:stretch/>
        </p:blipFill>
        <p:spPr>
          <a:xfrm>
            <a:off x="7969285" y="5705663"/>
            <a:ext cx="1174719" cy="115234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5"/>
          <p:cNvSpPr txBox="1">
            <a:spLocks noGrp="1"/>
          </p:cNvSpPr>
          <p:nvPr>
            <p:ph type="title"/>
          </p:nvPr>
        </p:nvSpPr>
        <p:spPr>
          <a:xfrm>
            <a:off x="150" y="0"/>
            <a:ext cx="9144000" cy="1286100"/>
          </a:xfrm>
          <a:prstGeom prst="rect">
            <a:avLst/>
          </a:prstGeom>
          <a:solidFill>
            <a:srgbClr val="B01B20"/>
          </a:solidFill>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chemeClr val="lt1"/>
                </a:solidFill>
              </a:rPr>
              <a:t>Existing Techniques</a:t>
            </a:r>
            <a:endParaRPr>
              <a:solidFill>
                <a:schemeClr val="lt1"/>
              </a:solidFill>
            </a:endParaRPr>
          </a:p>
        </p:txBody>
      </p:sp>
      <p:sp>
        <p:nvSpPr>
          <p:cNvPr id="273" name="Google Shape;273;p35"/>
          <p:cNvSpPr txBox="1">
            <a:spLocks noGrp="1"/>
          </p:cNvSpPr>
          <p:nvPr>
            <p:ph type="body" idx="1"/>
          </p:nvPr>
        </p:nvSpPr>
        <p:spPr>
          <a:xfrm>
            <a:off x="243175" y="1456125"/>
            <a:ext cx="8695800" cy="4720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000" b="1">
                <a:latin typeface="Times New Roman"/>
                <a:ea typeface="Times New Roman"/>
                <a:cs typeface="Times New Roman"/>
                <a:sym typeface="Times New Roman"/>
              </a:rPr>
              <a:t>4.Contactless Camera-Based Sleep Monitoring</a:t>
            </a:r>
            <a:endParaRPr sz="2000" b="1">
              <a:latin typeface="Times New Roman"/>
              <a:ea typeface="Times New Roman"/>
              <a:cs typeface="Times New Roman"/>
              <a:sym typeface="Times New Roman"/>
            </a:endParaRPr>
          </a:p>
          <a:p>
            <a:pPr marL="457200" lvl="0" indent="-355600" algn="l" rtl="0">
              <a:lnSpc>
                <a:spcPct val="100000"/>
              </a:lnSpc>
              <a:spcBef>
                <a:spcPts val="1200"/>
              </a:spcBef>
              <a:spcAft>
                <a:spcPts val="0"/>
              </a:spcAft>
              <a:buSzPts val="2000"/>
              <a:buFont typeface="Times New Roman"/>
              <a:buChar char="➢"/>
            </a:pPr>
            <a:r>
              <a:rPr lang="en-US" sz="2000">
                <a:latin typeface="Times New Roman"/>
                <a:ea typeface="Times New Roman"/>
                <a:cs typeface="Times New Roman"/>
                <a:sym typeface="Times New Roman"/>
              </a:rPr>
              <a:t>Uses thermal or infrared cameras to track chest movement and breathing.</a:t>
            </a:r>
            <a:br>
              <a:rPr lang="en-US" sz="2000">
                <a:latin typeface="Times New Roman"/>
                <a:ea typeface="Times New Roman"/>
                <a:cs typeface="Times New Roman"/>
                <a:sym typeface="Times New Roman"/>
              </a:rPr>
            </a:br>
            <a:endParaRPr sz="2000">
              <a:latin typeface="Times New Roman"/>
              <a:ea typeface="Times New Roman"/>
              <a:cs typeface="Times New Roman"/>
              <a:sym typeface="Times New Roman"/>
            </a:endParaRPr>
          </a:p>
          <a:p>
            <a:pPr marL="457200" lvl="0" indent="-355600" algn="l" rtl="0">
              <a:lnSpc>
                <a:spcPct val="10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AI models estimate apnea events via motion analysis.</a:t>
            </a:r>
            <a:br>
              <a:rPr lang="en-US" sz="2000">
                <a:latin typeface="Times New Roman"/>
                <a:ea typeface="Times New Roman"/>
                <a:cs typeface="Times New Roman"/>
                <a:sym typeface="Times New Roman"/>
              </a:rPr>
            </a:br>
            <a:endParaRPr sz="2000">
              <a:latin typeface="Times New Roman"/>
              <a:ea typeface="Times New Roman"/>
              <a:cs typeface="Times New Roman"/>
              <a:sym typeface="Times New Roman"/>
            </a:endParaRPr>
          </a:p>
          <a:p>
            <a:pPr marL="457200" lvl="0" indent="-355600" algn="l" rtl="0">
              <a:lnSpc>
                <a:spcPct val="10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 Expensive setup, privacy issues, limited to still environments.</a:t>
            </a:r>
            <a:endParaRPr sz="2000">
              <a:latin typeface="Times New Roman"/>
              <a:ea typeface="Times New Roman"/>
              <a:cs typeface="Times New Roman"/>
              <a:sym typeface="Times New Roman"/>
            </a:endParaRPr>
          </a:p>
          <a:p>
            <a:pPr marL="0" lvl="0" indent="0" algn="l" rtl="0">
              <a:spcBef>
                <a:spcPts val="1200"/>
              </a:spcBef>
              <a:spcAft>
                <a:spcPts val="0"/>
              </a:spcAft>
              <a:buNone/>
            </a:pPr>
            <a:endParaRPr sz="2000">
              <a:latin typeface="Times New Roman"/>
              <a:ea typeface="Times New Roman"/>
              <a:cs typeface="Times New Roman"/>
              <a:sym typeface="Times New Roman"/>
            </a:endParaRPr>
          </a:p>
        </p:txBody>
      </p:sp>
      <p:pic>
        <p:nvPicPr>
          <p:cNvPr id="274" name="Google Shape;274;p35"/>
          <p:cNvPicPr preferRelativeResize="0"/>
          <p:nvPr/>
        </p:nvPicPr>
        <p:blipFill>
          <a:blip r:embed="rId3">
            <a:alphaModFix/>
          </a:blip>
          <a:stretch>
            <a:fillRect/>
          </a:stretch>
        </p:blipFill>
        <p:spPr>
          <a:xfrm>
            <a:off x="974888" y="3704200"/>
            <a:ext cx="7232374" cy="243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6"/>
          <p:cNvSpPr txBox="1">
            <a:spLocks noGrp="1"/>
          </p:cNvSpPr>
          <p:nvPr>
            <p:ph type="title"/>
          </p:nvPr>
        </p:nvSpPr>
        <p:spPr>
          <a:xfrm>
            <a:off x="150" y="0"/>
            <a:ext cx="9144000" cy="1405200"/>
          </a:xfrm>
          <a:prstGeom prst="rect">
            <a:avLst/>
          </a:prstGeom>
          <a:solidFill>
            <a:srgbClr val="B01B20"/>
          </a:solidFill>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chemeClr val="lt1"/>
                </a:solidFill>
              </a:rPr>
              <a:t>Existing Techniques</a:t>
            </a:r>
            <a:endParaRPr>
              <a:solidFill>
                <a:schemeClr val="lt1"/>
              </a:solidFill>
            </a:endParaRPr>
          </a:p>
        </p:txBody>
      </p:sp>
      <p:sp>
        <p:nvSpPr>
          <p:cNvPr id="281" name="Google Shape;281;p36"/>
          <p:cNvSpPr txBox="1">
            <a:spLocks noGrp="1"/>
          </p:cNvSpPr>
          <p:nvPr>
            <p:ph type="body" idx="1"/>
          </p:nvPr>
        </p:nvSpPr>
        <p:spPr>
          <a:xfrm>
            <a:off x="124050" y="1541225"/>
            <a:ext cx="8900100" cy="46356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000" b="1">
                <a:latin typeface="Times New Roman"/>
                <a:ea typeface="Times New Roman"/>
                <a:cs typeface="Times New Roman"/>
                <a:sym typeface="Times New Roman"/>
              </a:rPr>
              <a:t>5</a:t>
            </a:r>
            <a:r>
              <a:rPr lang="en-US" sz="2000">
                <a:latin typeface="Times New Roman"/>
                <a:ea typeface="Times New Roman"/>
                <a:cs typeface="Times New Roman"/>
                <a:sym typeface="Times New Roman"/>
              </a:rPr>
              <a:t>.</a:t>
            </a:r>
            <a:r>
              <a:rPr lang="en-US" sz="2000" b="1">
                <a:latin typeface="Times New Roman"/>
                <a:ea typeface="Times New Roman"/>
                <a:cs typeface="Times New Roman"/>
                <a:sym typeface="Times New Roman"/>
              </a:rPr>
              <a:t>Smartphone/IoT-based Detection using Audio/Radar:</a:t>
            </a:r>
            <a:endParaRPr sz="2000" b="1">
              <a:latin typeface="Times New Roman"/>
              <a:ea typeface="Times New Roman"/>
              <a:cs typeface="Times New Roman"/>
              <a:sym typeface="Times New Roman"/>
            </a:endParaRPr>
          </a:p>
          <a:p>
            <a:pPr marL="457200" lvl="0" indent="-355600" algn="l" rtl="0">
              <a:lnSpc>
                <a:spcPct val="100000"/>
              </a:lnSpc>
              <a:spcBef>
                <a:spcPts val="1200"/>
              </a:spcBef>
              <a:spcAft>
                <a:spcPts val="0"/>
              </a:spcAft>
              <a:buSzPts val="2000"/>
              <a:buChar char="➢"/>
            </a:pPr>
            <a:r>
              <a:rPr lang="en-US" sz="2000">
                <a:latin typeface="Times New Roman"/>
                <a:ea typeface="Times New Roman"/>
                <a:cs typeface="Times New Roman"/>
                <a:sym typeface="Times New Roman"/>
              </a:rPr>
              <a:t>Detects apnea via </a:t>
            </a:r>
            <a:r>
              <a:rPr lang="en-US" sz="2000" b="1">
                <a:latin typeface="Times New Roman"/>
                <a:ea typeface="Times New Roman"/>
                <a:cs typeface="Times New Roman"/>
                <a:sym typeface="Times New Roman"/>
              </a:rPr>
              <a:t>snoring patterns</a:t>
            </a:r>
            <a:r>
              <a:rPr lang="en-US" sz="2000">
                <a:latin typeface="Times New Roman"/>
                <a:ea typeface="Times New Roman"/>
                <a:cs typeface="Times New Roman"/>
                <a:sym typeface="Times New Roman"/>
              </a:rPr>
              <a:t>, </a:t>
            </a:r>
            <a:r>
              <a:rPr lang="en-US" sz="2000" b="1">
                <a:latin typeface="Times New Roman"/>
                <a:ea typeface="Times New Roman"/>
                <a:cs typeface="Times New Roman"/>
                <a:sym typeface="Times New Roman"/>
              </a:rPr>
              <a:t>breathing sounds</a:t>
            </a:r>
            <a:r>
              <a:rPr lang="en-US" sz="2000">
                <a:latin typeface="Times New Roman"/>
                <a:ea typeface="Times New Roman"/>
                <a:cs typeface="Times New Roman"/>
                <a:sym typeface="Times New Roman"/>
              </a:rPr>
              <a:t>, or </a:t>
            </a:r>
            <a:r>
              <a:rPr lang="en-US" sz="2000" b="1">
                <a:latin typeface="Times New Roman"/>
                <a:ea typeface="Times New Roman"/>
                <a:cs typeface="Times New Roman"/>
                <a:sym typeface="Times New Roman"/>
              </a:rPr>
              <a:t>radar-based movement</a:t>
            </a:r>
            <a:r>
              <a:rPr lang="en-US" sz="2000">
                <a:latin typeface="Times New Roman"/>
                <a:ea typeface="Times New Roman"/>
                <a:cs typeface="Times New Roman"/>
                <a:sym typeface="Times New Roman"/>
              </a:rPr>
              <a:t>.</a:t>
            </a:r>
            <a:br>
              <a:rPr lang="en-US" sz="2000">
                <a:latin typeface="Times New Roman"/>
                <a:ea typeface="Times New Roman"/>
                <a:cs typeface="Times New Roman"/>
                <a:sym typeface="Times New Roman"/>
              </a:rPr>
            </a:br>
            <a:endParaRPr sz="2000">
              <a:latin typeface="Times New Roman"/>
              <a:ea typeface="Times New Roman"/>
              <a:cs typeface="Times New Roman"/>
              <a:sym typeface="Times New Roman"/>
            </a:endParaRPr>
          </a:p>
          <a:p>
            <a:pPr marL="457200" lvl="0" indent="-355600" algn="l" rtl="0">
              <a:lnSpc>
                <a:spcPct val="10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Uses mobile sensors or mmWave radar to capture breathing anomalies.</a:t>
            </a:r>
            <a:br>
              <a:rPr lang="en-US" sz="2000">
                <a:latin typeface="Times New Roman"/>
                <a:ea typeface="Times New Roman"/>
                <a:cs typeface="Times New Roman"/>
                <a:sym typeface="Times New Roman"/>
              </a:rPr>
            </a:br>
            <a:endParaRPr sz="2000">
              <a:latin typeface="Times New Roman"/>
              <a:ea typeface="Times New Roman"/>
              <a:cs typeface="Times New Roman"/>
              <a:sym typeface="Times New Roman"/>
            </a:endParaRPr>
          </a:p>
          <a:p>
            <a:pPr marL="457200" lvl="0" indent="-355600" algn="l" rtl="0">
              <a:lnSpc>
                <a:spcPct val="10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 Less accurate due to ambient noise, body position variation</a:t>
            </a:r>
            <a:endParaRPr sz="2000">
              <a:latin typeface="Times New Roman"/>
              <a:ea typeface="Times New Roman"/>
              <a:cs typeface="Times New Roman"/>
              <a:sym typeface="Times New Roman"/>
            </a:endParaRPr>
          </a:p>
          <a:p>
            <a:pPr marL="0" lvl="0" indent="0" algn="l" rtl="0">
              <a:spcBef>
                <a:spcPts val="1200"/>
              </a:spcBef>
              <a:spcAft>
                <a:spcPts val="0"/>
              </a:spcAft>
              <a:buNone/>
            </a:pPr>
            <a:endParaRPr sz="2000">
              <a:latin typeface="Times New Roman"/>
              <a:ea typeface="Times New Roman"/>
              <a:cs typeface="Times New Roman"/>
              <a:sym typeface="Times New Roman"/>
            </a:endParaRPr>
          </a:p>
        </p:txBody>
      </p:sp>
      <p:pic>
        <p:nvPicPr>
          <p:cNvPr id="282" name="Google Shape;282;p36"/>
          <p:cNvPicPr preferRelativeResize="0"/>
          <p:nvPr/>
        </p:nvPicPr>
        <p:blipFill>
          <a:blip r:embed="rId3">
            <a:alphaModFix/>
          </a:blip>
          <a:stretch>
            <a:fillRect/>
          </a:stretch>
        </p:blipFill>
        <p:spPr>
          <a:xfrm>
            <a:off x="1628550" y="4186175"/>
            <a:ext cx="5238750" cy="2171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7"/>
          <p:cNvSpPr/>
          <p:nvPr/>
        </p:nvSpPr>
        <p:spPr>
          <a:xfrm>
            <a:off x="0" y="0"/>
            <a:ext cx="9144000" cy="1135452"/>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rPr>
              <a:t>Block Diagram</a:t>
            </a:r>
            <a:endParaRPr sz="3000" b="1">
              <a:solidFill>
                <a:schemeClr val="lt1"/>
              </a:solidFill>
              <a:latin typeface="Arial"/>
              <a:ea typeface="Arial"/>
              <a:cs typeface="Arial"/>
              <a:sym typeface="Arial"/>
            </a:endParaRPr>
          </a:p>
        </p:txBody>
      </p:sp>
      <p:pic>
        <p:nvPicPr>
          <p:cNvPr id="289" name="Google Shape;289;p37"/>
          <p:cNvPicPr preferRelativeResize="0"/>
          <p:nvPr/>
        </p:nvPicPr>
        <p:blipFill rotWithShape="1">
          <a:blip r:embed="rId3">
            <a:alphaModFix/>
          </a:blip>
          <a:srcRect/>
          <a:stretch/>
        </p:blipFill>
        <p:spPr>
          <a:xfrm>
            <a:off x="7885085" y="5665838"/>
            <a:ext cx="1174719" cy="1152343"/>
          </a:xfrm>
          <a:prstGeom prst="rect">
            <a:avLst/>
          </a:prstGeom>
          <a:noFill/>
          <a:ln>
            <a:noFill/>
          </a:ln>
        </p:spPr>
      </p:pic>
      <p:sp>
        <p:nvSpPr>
          <p:cNvPr id="290" name="Google Shape;290;p37"/>
          <p:cNvSpPr/>
          <p:nvPr/>
        </p:nvSpPr>
        <p:spPr>
          <a:xfrm>
            <a:off x="152401" y="1595233"/>
            <a:ext cx="9144000"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 name="Google Shape;291;p37"/>
          <p:cNvSpPr/>
          <p:nvPr/>
        </p:nvSpPr>
        <p:spPr>
          <a:xfrm>
            <a:off x="442451" y="1442820"/>
            <a:ext cx="9144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292;p37"/>
          <p:cNvSpPr/>
          <p:nvPr/>
        </p:nvSpPr>
        <p:spPr>
          <a:xfrm>
            <a:off x="-75320" y="1442820"/>
            <a:ext cx="9144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37"/>
          <p:cNvSpPr/>
          <p:nvPr/>
        </p:nvSpPr>
        <p:spPr>
          <a:xfrm>
            <a:off x="442451" y="4346358"/>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Calibri"/>
              <a:buNone/>
            </a:pPr>
            <a:r>
              <a:rPr lang="en-US" sz="11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
        <p:nvSpPr>
          <p:cNvPr id="294" name="Google Shape;294;p37"/>
          <p:cNvSpPr/>
          <p:nvPr/>
        </p:nvSpPr>
        <p:spPr>
          <a:xfrm>
            <a:off x="442451" y="689112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pic>
        <p:nvPicPr>
          <p:cNvPr id="295" name="Google Shape;295;p37" title="blockdiag.drawio (3).png"/>
          <p:cNvPicPr preferRelativeResize="0"/>
          <p:nvPr/>
        </p:nvPicPr>
        <p:blipFill rotWithShape="1">
          <a:blip r:embed="rId4">
            <a:alphaModFix/>
          </a:blip>
          <a:srcRect l="23770" t="5038" r="2292" b="14859"/>
          <a:stretch/>
        </p:blipFill>
        <p:spPr>
          <a:xfrm>
            <a:off x="0" y="1452851"/>
            <a:ext cx="9143999" cy="380158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8"/>
          <p:cNvSpPr/>
          <p:nvPr/>
        </p:nvSpPr>
        <p:spPr>
          <a:xfrm>
            <a:off x="0" y="0"/>
            <a:ext cx="9144000" cy="1135500"/>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rPr>
              <a:t>Work done for Review-1</a:t>
            </a:r>
            <a:endParaRPr sz="3000" b="1">
              <a:solidFill>
                <a:schemeClr val="lt1"/>
              </a:solidFill>
              <a:latin typeface="Arial"/>
              <a:ea typeface="Arial"/>
              <a:cs typeface="Arial"/>
              <a:sym typeface="Arial"/>
            </a:endParaRPr>
          </a:p>
        </p:txBody>
      </p:sp>
      <p:pic>
        <p:nvPicPr>
          <p:cNvPr id="302" name="Google Shape;302;p38"/>
          <p:cNvPicPr preferRelativeResize="0"/>
          <p:nvPr/>
        </p:nvPicPr>
        <p:blipFill rotWithShape="1">
          <a:blip r:embed="rId3">
            <a:alphaModFix/>
          </a:blip>
          <a:srcRect/>
          <a:stretch/>
        </p:blipFill>
        <p:spPr>
          <a:xfrm>
            <a:off x="7885085" y="5665838"/>
            <a:ext cx="1174719" cy="1152343"/>
          </a:xfrm>
          <a:prstGeom prst="rect">
            <a:avLst/>
          </a:prstGeom>
          <a:noFill/>
          <a:ln>
            <a:noFill/>
          </a:ln>
        </p:spPr>
      </p:pic>
      <p:sp>
        <p:nvSpPr>
          <p:cNvPr id="303" name="Google Shape;303;p38"/>
          <p:cNvSpPr/>
          <p:nvPr/>
        </p:nvSpPr>
        <p:spPr>
          <a:xfrm>
            <a:off x="-1305437" y="619501"/>
            <a:ext cx="12353100" cy="3892500"/>
          </a:xfrm>
          <a:prstGeom prst="rect">
            <a:avLst/>
          </a:prstGeom>
          <a:noFill/>
          <a:ln>
            <a:noFill/>
          </a:ln>
        </p:spPr>
        <p:txBody>
          <a:bodyPr spcFirstLastPara="1" wrap="square" lIns="123525" tIns="61725" rIns="123525" bIns="61725" anchor="ctr" anchorCtr="0">
            <a:noAutofit/>
          </a:bodyPr>
          <a:lstStyle/>
          <a:p>
            <a:pPr marL="0" marR="0" lvl="0" indent="0" algn="l" rtl="0">
              <a:spcBef>
                <a:spcPts val="0"/>
              </a:spcBef>
              <a:spcAft>
                <a:spcPts val="0"/>
              </a:spcAft>
              <a:buNone/>
            </a:pPr>
            <a:endParaRPr sz="2672">
              <a:solidFill>
                <a:schemeClr val="dk1"/>
              </a:solidFill>
              <a:latin typeface="Calibri"/>
              <a:ea typeface="Calibri"/>
              <a:cs typeface="Calibri"/>
              <a:sym typeface="Calibri"/>
            </a:endParaRPr>
          </a:p>
        </p:txBody>
      </p:sp>
      <p:sp>
        <p:nvSpPr>
          <p:cNvPr id="304" name="Google Shape;304;p38"/>
          <p:cNvSpPr/>
          <p:nvPr/>
        </p:nvSpPr>
        <p:spPr>
          <a:xfrm>
            <a:off x="442451" y="1442820"/>
            <a:ext cx="9144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 name="Google Shape;305;p38"/>
          <p:cNvSpPr/>
          <p:nvPr/>
        </p:nvSpPr>
        <p:spPr>
          <a:xfrm>
            <a:off x="162630" y="1350270"/>
            <a:ext cx="9144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 name="Google Shape;306;p38"/>
          <p:cNvSpPr/>
          <p:nvPr/>
        </p:nvSpPr>
        <p:spPr>
          <a:xfrm>
            <a:off x="-1018770" y="4255127"/>
            <a:ext cx="12353100" cy="0"/>
          </a:xfrm>
          <a:prstGeom prst="rect">
            <a:avLst/>
          </a:prstGeom>
          <a:noFill/>
          <a:ln>
            <a:noFill/>
          </a:ln>
        </p:spPr>
        <p:txBody>
          <a:bodyPr spcFirstLastPara="1" wrap="square" lIns="123525" tIns="61725" rIns="123525" bIns="61725" anchor="ctr" anchorCtr="0">
            <a:noAutofit/>
          </a:bodyPr>
          <a:lstStyle/>
          <a:p>
            <a:pPr marL="0" marR="0" lvl="0" indent="0" algn="l" rtl="0">
              <a:lnSpc>
                <a:spcPct val="100000"/>
              </a:lnSpc>
              <a:spcBef>
                <a:spcPts val="0"/>
              </a:spcBef>
              <a:spcAft>
                <a:spcPts val="0"/>
              </a:spcAft>
              <a:buClr>
                <a:schemeClr val="dk1"/>
              </a:buClr>
              <a:buSzPts val="1486"/>
              <a:buFont typeface="Calibri"/>
              <a:buNone/>
            </a:pPr>
            <a:r>
              <a:rPr lang="en-US" sz="1726" b="0" i="0" u="none" strike="noStrike" cap="none">
                <a:solidFill>
                  <a:schemeClr val="dk1"/>
                </a:solidFill>
                <a:latin typeface="Calibri"/>
                <a:ea typeface="Calibri"/>
                <a:cs typeface="Calibri"/>
                <a:sym typeface="Calibri"/>
              </a:rPr>
              <a:t>                             </a:t>
            </a:r>
            <a:endParaRPr sz="2672" b="0" i="0" u="none" strike="noStrike" cap="none">
              <a:solidFill>
                <a:schemeClr val="dk1"/>
              </a:solidFill>
              <a:latin typeface="Arial"/>
              <a:ea typeface="Arial"/>
              <a:cs typeface="Arial"/>
              <a:sym typeface="Arial"/>
            </a:endParaRPr>
          </a:p>
        </p:txBody>
      </p:sp>
      <p:sp>
        <p:nvSpPr>
          <p:cNvPr id="307" name="Google Shape;307;p38"/>
          <p:cNvSpPr/>
          <p:nvPr/>
        </p:nvSpPr>
        <p:spPr>
          <a:xfrm>
            <a:off x="442451" y="689112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grpSp>
        <p:nvGrpSpPr>
          <p:cNvPr id="308" name="Google Shape;308;p38"/>
          <p:cNvGrpSpPr/>
          <p:nvPr/>
        </p:nvGrpSpPr>
        <p:grpSpPr>
          <a:xfrm>
            <a:off x="535653" y="4785390"/>
            <a:ext cx="8049224" cy="869368"/>
            <a:chOff x="1593000" y="2322568"/>
            <a:chExt cx="5957975" cy="643500"/>
          </a:xfrm>
        </p:grpSpPr>
        <p:sp>
          <p:nvSpPr>
            <p:cNvPr id="309" name="Google Shape;309;p38"/>
            <p:cNvSpPr/>
            <p:nvPr/>
          </p:nvSpPr>
          <p:spPr>
            <a:xfrm>
              <a:off x="3728375" y="2322568"/>
              <a:ext cx="3822600" cy="643500"/>
            </a:xfrm>
            <a:prstGeom prst="rect">
              <a:avLst/>
            </a:prstGeom>
            <a:solidFill>
              <a:srgbClr val="EEEEEE"/>
            </a:solidFill>
            <a:ln>
              <a:noFill/>
            </a:ln>
          </p:spPr>
          <p:txBody>
            <a:bodyPr spcFirstLastPara="1" wrap="square" lIns="123525" tIns="123525" rIns="123525" bIns="123525" anchor="ctr" anchorCtr="0">
              <a:noAutofit/>
            </a:bodyPr>
            <a:lstStyle/>
            <a:p>
              <a:pPr marL="0" lvl="0" indent="0" algn="l" rtl="0">
                <a:spcBef>
                  <a:spcPts val="0"/>
                </a:spcBef>
                <a:spcAft>
                  <a:spcPts val="0"/>
                </a:spcAft>
                <a:buNone/>
              </a:pPr>
              <a:endParaRPr sz="1927"/>
            </a:p>
          </p:txBody>
        </p:sp>
        <p:sp>
          <p:nvSpPr>
            <p:cNvPr id="310" name="Google Shape;310;p38"/>
            <p:cNvSpPr/>
            <p:nvPr/>
          </p:nvSpPr>
          <p:spPr>
            <a:xfrm flipH="1">
              <a:off x="2283025" y="2322575"/>
              <a:ext cx="1844400" cy="642600"/>
            </a:xfrm>
            <a:prstGeom prst="rect">
              <a:avLst/>
            </a:prstGeom>
            <a:solidFill>
              <a:srgbClr val="A7291E"/>
            </a:solidFill>
            <a:ln>
              <a:noFill/>
            </a:ln>
          </p:spPr>
          <p:txBody>
            <a:bodyPr spcFirstLastPara="1" wrap="square" lIns="123525" tIns="123525" rIns="123525" bIns="123525" anchor="ctr" anchorCtr="0">
              <a:noAutofit/>
            </a:bodyPr>
            <a:lstStyle/>
            <a:p>
              <a:pPr marL="0" lvl="0" indent="0" algn="l" rtl="0">
                <a:spcBef>
                  <a:spcPts val="0"/>
                </a:spcBef>
                <a:spcAft>
                  <a:spcPts val="0"/>
                </a:spcAft>
                <a:buNone/>
              </a:pPr>
              <a:endParaRPr sz="1927"/>
            </a:p>
          </p:txBody>
        </p:sp>
        <p:sp>
          <p:nvSpPr>
            <p:cNvPr id="311" name="Google Shape;311;p38"/>
            <p:cNvSpPr/>
            <p:nvPr/>
          </p:nvSpPr>
          <p:spPr>
            <a:xfrm rot="-5400000">
              <a:off x="3501574" y="1934671"/>
              <a:ext cx="643356" cy="1419149"/>
            </a:xfrm>
            <a:prstGeom prst="flowChartOffpageConnector">
              <a:avLst/>
            </a:prstGeom>
            <a:solidFill>
              <a:srgbClr val="A7291E"/>
            </a:solidFill>
            <a:ln>
              <a:noFill/>
            </a:ln>
          </p:spPr>
          <p:txBody>
            <a:bodyPr spcFirstLastPara="1" wrap="square" lIns="123525" tIns="123525" rIns="123525" bIns="123525" anchor="ctr" anchorCtr="0">
              <a:noAutofit/>
            </a:bodyPr>
            <a:lstStyle/>
            <a:p>
              <a:pPr marL="0" lvl="0" indent="0" algn="l" rtl="0">
                <a:spcBef>
                  <a:spcPts val="0"/>
                </a:spcBef>
                <a:spcAft>
                  <a:spcPts val="0"/>
                </a:spcAft>
                <a:buNone/>
              </a:pPr>
              <a:endParaRPr sz="1927"/>
            </a:p>
          </p:txBody>
        </p:sp>
        <p:sp>
          <p:nvSpPr>
            <p:cNvPr id="312" name="Google Shape;312;p38"/>
            <p:cNvSpPr/>
            <p:nvPr/>
          </p:nvSpPr>
          <p:spPr>
            <a:xfrm>
              <a:off x="2342625" y="2399951"/>
              <a:ext cx="1940700" cy="495900"/>
            </a:xfrm>
            <a:prstGeom prst="rect">
              <a:avLst/>
            </a:prstGeom>
            <a:noFill/>
            <a:ln>
              <a:noFill/>
            </a:ln>
          </p:spPr>
          <p:txBody>
            <a:bodyPr spcFirstLastPara="1" wrap="square" lIns="123525" tIns="123525" rIns="123525" bIns="123525" anchor="ctr" anchorCtr="0">
              <a:noAutofit/>
            </a:bodyPr>
            <a:lstStyle/>
            <a:p>
              <a:pPr marL="0" lvl="0" indent="0" algn="l" rtl="0">
                <a:lnSpc>
                  <a:spcPct val="115000"/>
                </a:lnSpc>
                <a:spcBef>
                  <a:spcPts val="0"/>
                </a:spcBef>
                <a:spcAft>
                  <a:spcPts val="0"/>
                </a:spcAft>
                <a:buNone/>
              </a:pPr>
              <a:r>
                <a:rPr lang="en-US" sz="1591">
                  <a:solidFill>
                    <a:srgbClr val="FFFFFF"/>
                  </a:solidFill>
                  <a:latin typeface="Roboto Medium"/>
                  <a:ea typeface="Roboto Medium"/>
                  <a:cs typeface="Roboto Medium"/>
                  <a:sym typeface="Roboto Medium"/>
                </a:rPr>
                <a:t>FILTER DESIGN IN VERILOG AND STUDY ON FPGA</a:t>
              </a:r>
              <a:endParaRPr sz="1591">
                <a:solidFill>
                  <a:srgbClr val="FFFFFF"/>
                </a:solidFill>
                <a:latin typeface="Roboto"/>
                <a:ea typeface="Roboto"/>
                <a:cs typeface="Roboto"/>
                <a:sym typeface="Roboto"/>
              </a:endParaRPr>
            </a:p>
          </p:txBody>
        </p:sp>
        <p:sp>
          <p:nvSpPr>
            <p:cNvPr id="313" name="Google Shape;313;p38"/>
            <p:cNvSpPr/>
            <p:nvPr/>
          </p:nvSpPr>
          <p:spPr>
            <a:xfrm>
              <a:off x="1593000" y="2322568"/>
              <a:ext cx="690000" cy="642300"/>
            </a:xfrm>
            <a:prstGeom prst="rect">
              <a:avLst/>
            </a:prstGeom>
            <a:solidFill>
              <a:srgbClr val="B02B20"/>
            </a:solidFill>
            <a:ln>
              <a:noFill/>
            </a:ln>
            <a:effectLst>
              <a:outerShdw blurRad="96507" dist="38603" dir="2700000" algn="bl" rotWithShape="0">
                <a:srgbClr val="000000">
                  <a:alpha val="17000"/>
                </a:srgbClr>
              </a:outerShdw>
            </a:effectLst>
          </p:spPr>
          <p:txBody>
            <a:bodyPr spcFirstLastPara="1" wrap="square" lIns="123525" tIns="123525" rIns="123525" bIns="123525" anchor="ctr" anchorCtr="0">
              <a:noAutofit/>
            </a:bodyPr>
            <a:lstStyle/>
            <a:p>
              <a:pPr marL="0" lvl="0" indent="0" algn="l" rtl="0">
                <a:spcBef>
                  <a:spcPts val="0"/>
                </a:spcBef>
                <a:spcAft>
                  <a:spcPts val="0"/>
                </a:spcAft>
                <a:buNone/>
              </a:pPr>
              <a:endParaRPr sz="1927"/>
            </a:p>
          </p:txBody>
        </p:sp>
        <p:sp>
          <p:nvSpPr>
            <p:cNvPr id="314" name="Google Shape;314;p38"/>
            <p:cNvSpPr/>
            <p:nvPr/>
          </p:nvSpPr>
          <p:spPr>
            <a:xfrm>
              <a:off x="1593000" y="2322575"/>
              <a:ext cx="690000" cy="642600"/>
            </a:xfrm>
            <a:prstGeom prst="rect">
              <a:avLst/>
            </a:prstGeom>
            <a:solidFill>
              <a:srgbClr val="BE2F22"/>
            </a:solidFill>
            <a:ln>
              <a:noFill/>
            </a:ln>
          </p:spPr>
          <p:txBody>
            <a:bodyPr spcFirstLastPara="1" wrap="square" lIns="123525" tIns="123525" rIns="123525" bIns="123525" anchor="ctr" anchorCtr="0">
              <a:noAutofit/>
            </a:bodyPr>
            <a:lstStyle/>
            <a:p>
              <a:pPr marL="0" lvl="0" indent="0" algn="ctr" rtl="0">
                <a:spcBef>
                  <a:spcPts val="0"/>
                </a:spcBef>
                <a:spcAft>
                  <a:spcPts val="0"/>
                </a:spcAft>
                <a:buNone/>
              </a:pPr>
              <a:r>
                <a:rPr lang="en-US" sz="3753">
                  <a:solidFill>
                    <a:srgbClr val="FFFFFF"/>
                  </a:solidFill>
                  <a:latin typeface="Roboto Thin"/>
                  <a:ea typeface="Roboto Thin"/>
                  <a:cs typeface="Roboto Thin"/>
                  <a:sym typeface="Roboto Thin"/>
                </a:rPr>
                <a:t>05</a:t>
              </a:r>
              <a:endParaRPr sz="3753">
                <a:solidFill>
                  <a:srgbClr val="FFFFFF"/>
                </a:solidFill>
                <a:latin typeface="Roboto Thin"/>
                <a:ea typeface="Roboto Thin"/>
                <a:cs typeface="Roboto Thin"/>
                <a:sym typeface="Roboto Thin"/>
              </a:endParaRPr>
            </a:p>
          </p:txBody>
        </p:sp>
        <p:sp>
          <p:nvSpPr>
            <p:cNvPr id="315" name="Google Shape;315;p38"/>
            <p:cNvSpPr/>
            <p:nvPr/>
          </p:nvSpPr>
          <p:spPr>
            <a:xfrm>
              <a:off x="4387850" y="2323750"/>
              <a:ext cx="2971200" cy="642300"/>
            </a:xfrm>
            <a:prstGeom prst="rect">
              <a:avLst/>
            </a:prstGeom>
            <a:noFill/>
            <a:ln>
              <a:noFill/>
            </a:ln>
          </p:spPr>
          <p:txBody>
            <a:bodyPr spcFirstLastPara="1" wrap="square" lIns="123525" tIns="123525" rIns="123525" bIns="123525" anchor="ctr" anchorCtr="0">
              <a:noAutofit/>
            </a:bodyPr>
            <a:lstStyle/>
            <a:p>
              <a:pPr marL="617644" lvl="0" indent="-392748" algn="l" rtl="0">
                <a:lnSpc>
                  <a:spcPct val="115000"/>
                </a:lnSpc>
                <a:spcBef>
                  <a:spcPts val="0"/>
                </a:spcBef>
                <a:spcAft>
                  <a:spcPts val="0"/>
                </a:spcAft>
                <a:buClr>
                  <a:srgbClr val="A7291E"/>
                </a:buClr>
                <a:buSzPts val="1322"/>
                <a:buFont typeface="Roboto"/>
                <a:buChar char="●"/>
              </a:pPr>
              <a:r>
                <a:rPr lang="en-US" sz="1321">
                  <a:solidFill>
                    <a:srgbClr val="A7291E"/>
                  </a:solidFill>
                  <a:latin typeface="Roboto"/>
                  <a:ea typeface="Roboto"/>
                  <a:cs typeface="Roboto"/>
                  <a:sym typeface="Roboto"/>
                </a:rPr>
                <a:t>Designing a filter module in verilog using vivado </a:t>
              </a:r>
              <a:endParaRPr sz="1321">
                <a:solidFill>
                  <a:srgbClr val="A7291E"/>
                </a:solidFill>
                <a:latin typeface="Roboto"/>
                <a:ea typeface="Roboto"/>
                <a:cs typeface="Roboto"/>
                <a:sym typeface="Roboto"/>
              </a:endParaRPr>
            </a:p>
            <a:p>
              <a:pPr marL="617644" lvl="0" indent="-392748" algn="l" rtl="0">
                <a:lnSpc>
                  <a:spcPct val="115000"/>
                </a:lnSpc>
                <a:spcBef>
                  <a:spcPts val="0"/>
                </a:spcBef>
                <a:spcAft>
                  <a:spcPts val="0"/>
                </a:spcAft>
                <a:buClr>
                  <a:srgbClr val="A7291E"/>
                </a:buClr>
                <a:buSzPts val="1322"/>
                <a:buFont typeface="Roboto"/>
                <a:buChar char="●"/>
              </a:pPr>
              <a:r>
                <a:rPr lang="en-US" sz="1321">
                  <a:solidFill>
                    <a:srgbClr val="A7291E"/>
                  </a:solidFill>
                  <a:latin typeface="Roboto"/>
                  <a:ea typeface="Roboto"/>
                  <a:cs typeface="Roboto"/>
                  <a:sym typeface="Roboto"/>
                </a:rPr>
                <a:t>Exploring FPGA boards</a:t>
              </a:r>
              <a:endParaRPr sz="1321">
                <a:solidFill>
                  <a:srgbClr val="A7291E"/>
                </a:solidFill>
                <a:latin typeface="Roboto"/>
                <a:ea typeface="Roboto"/>
                <a:cs typeface="Roboto"/>
                <a:sym typeface="Roboto"/>
              </a:endParaRPr>
            </a:p>
          </p:txBody>
        </p:sp>
      </p:grpSp>
      <p:grpSp>
        <p:nvGrpSpPr>
          <p:cNvPr id="316" name="Google Shape;316;p38"/>
          <p:cNvGrpSpPr/>
          <p:nvPr/>
        </p:nvGrpSpPr>
        <p:grpSpPr>
          <a:xfrm>
            <a:off x="535653" y="3900714"/>
            <a:ext cx="8049224" cy="869368"/>
            <a:chOff x="1593000" y="2322568"/>
            <a:chExt cx="5957975" cy="643500"/>
          </a:xfrm>
        </p:grpSpPr>
        <p:sp>
          <p:nvSpPr>
            <p:cNvPr id="317" name="Google Shape;317;p38"/>
            <p:cNvSpPr/>
            <p:nvPr/>
          </p:nvSpPr>
          <p:spPr>
            <a:xfrm>
              <a:off x="3728375" y="2322568"/>
              <a:ext cx="3822600" cy="643500"/>
            </a:xfrm>
            <a:prstGeom prst="rect">
              <a:avLst/>
            </a:prstGeom>
            <a:solidFill>
              <a:srgbClr val="EEEEEE"/>
            </a:solidFill>
            <a:ln>
              <a:noFill/>
            </a:ln>
          </p:spPr>
          <p:txBody>
            <a:bodyPr spcFirstLastPara="1" wrap="square" lIns="123525" tIns="123525" rIns="123525" bIns="123525" anchor="ctr" anchorCtr="0">
              <a:noAutofit/>
            </a:bodyPr>
            <a:lstStyle/>
            <a:p>
              <a:pPr marL="0" lvl="0" indent="0" algn="l" rtl="0">
                <a:spcBef>
                  <a:spcPts val="0"/>
                </a:spcBef>
                <a:spcAft>
                  <a:spcPts val="0"/>
                </a:spcAft>
                <a:buNone/>
              </a:pPr>
              <a:endParaRPr sz="1927"/>
            </a:p>
          </p:txBody>
        </p:sp>
        <p:sp>
          <p:nvSpPr>
            <p:cNvPr id="318" name="Google Shape;318;p38"/>
            <p:cNvSpPr/>
            <p:nvPr/>
          </p:nvSpPr>
          <p:spPr>
            <a:xfrm flipH="1">
              <a:off x="2283025" y="2322575"/>
              <a:ext cx="1844400" cy="642600"/>
            </a:xfrm>
            <a:prstGeom prst="rect">
              <a:avLst/>
            </a:prstGeom>
            <a:solidFill>
              <a:srgbClr val="A7291E"/>
            </a:solidFill>
            <a:ln>
              <a:noFill/>
            </a:ln>
          </p:spPr>
          <p:txBody>
            <a:bodyPr spcFirstLastPara="1" wrap="square" lIns="123525" tIns="123525" rIns="123525" bIns="123525" anchor="ctr" anchorCtr="0">
              <a:noAutofit/>
            </a:bodyPr>
            <a:lstStyle/>
            <a:p>
              <a:pPr marL="0" lvl="0" indent="0" algn="l" rtl="0">
                <a:spcBef>
                  <a:spcPts val="0"/>
                </a:spcBef>
                <a:spcAft>
                  <a:spcPts val="0"/>
                </a:spcAft>
                <a:buNone/>
              </a:pPr>
              <a:endParaRPr sz="1927"/>
            </a:p>
          </p:txBody>
        </p:sp>
        <p:sp>
          <p:nvSpPr>
            <p:cNvPr id="319" name="Google Shape;319;p38"/>
            <p:cNvSpPr/>
            <p:nvPr/>
          </p:nvSpPr>
          <p:spPr>
            <a:xfrm rot="-5400000">
              <a:off x="3501574" y="1934671"/>
              <a:ext cx="643356" cy="1419149"/>
            </a:xfrm>
            <a:prstGeom prst="flowChartOffpageConnector">
              <a:avLst/>
            </a:prstGeom>
            <a:solidFill>
              <a:srgbClr val="A7291E"/>
            </a:solidFill>
            <a:ln>
              <a:noFill/>
            </a:ln>
          </p:spPr>
          <p:txBody>
            <a:bodyPr spcFirstLastPara="1" wrap="square" lIns="123525" tIns="123525" rIns="123525" bIns="123525" anchor="ctr" anchorCtr="0">
              <a:noAutofit/>
            </a:bodyPr>
            <a:lstStyle/>
            <a:p>
              <a:pPr marL="0" lvl="0" indent="0" algn="l" rtl="0">
                <a:spcBef>
                  <a:spcPts val="0"/>
                </a:spcBef>
                <a:spcAft>
                  <a:spcPts val="0"/>
                </a:spcAft>
                <a:buNone/>
              </a:pPr>
              <a:endParaRPr sz="1927"/>
            </a:p>
          </p:txBody>
        </p:sp>
        <p:sp>
          <p:nvSpPr>
            <p:cNvPr id="320" name="Google Shape;320;p38"/>
            <p:cNvSpPr/>
            <p:nvPr/>
          </p:nvSpPr>
          <p:spPr>
            <a:xfrm>
              <a:off x="2342625" y="2399951"/>
              <a:ext cx="1940700" cy="495900"/>
            </a:xfrm>
            <a:prstGeom prst="rect">
              <a:avLst/>
            </a:prstGeom>
            <a:noFill/>
            <a:ln>
              <a:noFill/>
            </a:ln>
          </p:spPr>
          <p:txBody>
            <a:bodyPr spcFirstLastPara="1" wrap="square" lIns="123525" tIns="123525" rIns="123525" bIns="123525" anchor="ctr" anchorCtr="0">
              <a:noAutofit/>
            </a:bodyPr>
            <a:lstStyle/>
            <a:p>
              <a:pPr marL="0" lvl="0" indent="0" algn="l" rtl="0">
                <a:lnSpc>
                  <a:spcPct val="115000"/>
                </a:lnSpc>
                <a:spcBef>
                  <a:spcPts val="0"/>
                </a:spcBef>
                <a:spcAft>
                  <a:spcPts val="0"/>
                </a:spcAft>
                <a:buNone/>
              </a:pPr>
              <a:r>
                <a:rPr lang="en-US" sz="1591">
                  <a:solidFill>
                    <a:srgbClr val="FFFFFF"/>
                  </a:solidFill>
                  <a:latin typeface="Roboto Medium"/>
                  <a:ea typeface="Roboto Medium"/>
                  <a:cs typeface="Roboto Medium"/>
                  <a:sym typeface="Roboto Medium"/>
                </a:rPr>
                <a:t>EXPLORING 1D CNN AND CLASSIFIERS</a:t>
              </a:r>
              <a:endParaRPr sz="1591">
                <a:solidFill>
                  <a:srgbClr val="FFFFFF"/>
                </a:solidFill>
                <a:latin typeface="Roboto"/>
                <a:ea typeface="Roboto"/>
                <a:cs typeface="Roboto"/>
                <a:sym typeface="Roboto"/>
              </a:endParaRPr>
            </a:p>
          </p:txBody>
        </p:sp>
        <p:sp>
          <p:nvSpPr>
            <p:cNvPr id="321" name="Google Shape;321;p38"/>
            <p:cNvSpPr/>
            <p:nvPr/>
          </p:nvSpPr>
          <p:spPr>
            <a:xfrm>
              <a:off x="1593000" y="2322568"/>
              <a:ext cx="690000" cy="642300"/>
            </a:xfrm>
            <a:prstGeom prst="rect">
              <a:avLst/>
            </a:prstGeom>
            <a:solidFill>
              <a:srgbClr val="B02B20"/>
            </a:solidFill>
            <a:ln>
              <a:noFill/>
            </a:ln>
            <a:effectLst>
              <a:outerShdw blurRad="96507" dist="38603" dir="2700000" algn="bl" rotWithShape="0">
                <a:srgbClr val="000000">
                  <a:alpha val="17000"/>
                </a:srgbClr>
              </a:outerShdw>
            </a:effectLst>
          </p:spPr>
          <p:txBody>
            <a:bodyPr spcFirstLastPara="1" wrap="square" lIns="123525" tIns="123525" rIns="123525" bIns="123525" anchor="ctr" anchorCtr="0">
              <a:noAutofit/>
            </a:bodyPr>
            <a:lstStyle/>
            <a:p>
              <a:pPr marL="0" lvl="0" indent="0" algn="l" rtl="0">
                <a:spcBef>
                  <a:spcPts val="0"/>
                </a:spcBef>
                <a:spcAft>
                  <a:spcPts val="0"/>
                </a:spcAft>
                <a:buNone/>
              </a:pPr>
              <a:endParaRPr sz="1927"/>
            </a:p>
          </p:txBody>
        </p:sp>
        <p:sp>
          <p:nvSpPr>
            <p:cNvPr id="322" name="Google Shape;322;p38"/>
            <p:cNvSpPr/>
            <p:nvPr/>
          </p:nvSpPr>
          <p:spPr>
            <a:xfrm>
              <a:off x="1593000" y="2322575"/>
              <a:ext cx="690000" cy="642600"/>
            </a:xfrm>
            <a:prstGeom prst="rect">
              <a:avLst/>
            </a:prstGeom>
            <a:solidFill>
              <a:srgbClr val="BE2F22"/>
            </a:solidFill>
            <a:ln>
              <a:noFill/>
            </a:ln>
          </p:spPr>
          <p:txBody>
            <a:bodyPr spcFirstLastPara="1" wrap="square" lIns="123525" tIns="123525" rIns="123525" bIns="123525" anchor="ctr" anchorCtr="0">
              <a:noAutofit/>
            </a:bodyPr>
            <a:lstStyle/>
            <a:p>
              <a:pPr marL="0" lvl="0" indent="0" algn="ctr" rtl="0">
                <a:spcBef>
                  <a:spcPts val="0"/>
                </a:spcBef>
                <a:spcAft>
                  <a:spcPts val="0"/>
                </a:spcAft>
                <a:buNone/>
              </a:pPr>
              <a:r>
                <a:rPr lang="en-US" sz="3753">
                  <a:solidFill>
                    <a:srgbClr val="FFFFFF"/>
                  </a:solidFill>
                  <a:latin typeface="Roboto Thin"/>
                  <a:ea typeface="Roboto Thin"/>
                  <a:cs typeface="Roboto Thin"/>
                  <a:sym typeface="Roboto Thin"/>
                </a:rPr>
                <a:t>04</a:t>
              </a:r>
              <a:endParaRPr sz="3753">
                <a:solidFill>
                  <a:srgbClr val="FFFFFF"/>
                </a:solidFill>
                <a:latin typeface="Roboto Thin"/>
                <a:ea typeface="Roboto Thin"/>
                <a:cs typeface="Roboto Thin"/>
                <a:sym typeface="Roboto Thin"/>
              </a:endParaRPr>
            </a:p>
          </p:txBody>
        </p:sp>
        <p:sp>
          <p:nvSpPr>
            <p:cNvPr id="323" name="Google Shape;323;p38"/>
            <p:cNvSpPr/>
            <p:nvPr/>
          </p:nvSpPr>
          <p:spPr>
            <a:xfrm>
              <a:off x="4387850" y="2323750"/>
              <a:ext cx="2971200" cy="642300"/>
            </a:xfrm>
            <a:prstGeom prst="rect">
              <a:avLst/>
            </a:prstGeom>
            <a:noFill/>
            <a:ln>
              <a:noFill/>
            </a:ln>
          </p:spPr>
          <p:txBody>
            <a:bodyPr spcFirstLastPara="1" wrap="square" lIns="123525" tIns="123525" rIns="123525" bIns="123525" anchor="ctr" anchorCtr="0">
              <a:noAutofit/>
            </a:bodyPr>
            <a:lstStyle/>
            <a:p>
              <a:pPr marL="617644" lvl="0" indent="-392748" algn="l" rtl="0">
                <a:lnSpc>
                  <a:spcPct val="115000"/>
                </a:lnSpc>
                <a:spcBef>
                  <a:spcPts val="0"/>
                </a:spcBef>
                <a:spcAft>
                  <a:spcPts val="0"/>
                </a:spcAft>
                <a:buClr>
                  <a:srgbClr val="A7291E"/>
                </a:buClr>
                <a:buSzPts val="1322"/>
                <a:buFont typeface="Roboto"/>
                <a:buChar char="●"/>
              </a:pPr>
              <a:r>
                <a:rPr lang="en-US" sz="1321">
                  <a:solidFill>
                    <a:srgbClr val="A7291E"/>
                  </a:solidFill>
                  <a:latin typeface="Roboto"/>
                  <a:ea typeface="Roboto"/>
                  <a:cs typeface="Roboto"/>
                  <a:sym typeface="Roboto"/>
                </a:rPr>
                <a:t>Study about Convolutional Neural Networks.</a:t>
              </a:r>
              <a:endParaRPr sz="1321">
                <a:solidFill>
                  <a:srgbClr val="A7291E"/>
                </a:solidFill>
                <a:latin typeface="Roboto"/>
                <a:ea typeface="Roboto"/>
                <a:cs typeface="Roboto"/>
                <a:sym typeface="Roboto"/>
              </a:endParaRPr>
            </a:p>
            <a:p>
              <a:pPr marL="617644" lvl="0" indent="-392748" algn="l" rtl="0">
                <a:lnSpc>
                  <a:spcPct val="115000"/>
                </a:lnSpc>
                <a:spcBef>
                  <a:spcPts val="0"/>
                </a:spcBef>
                <a:spcAft>
                  <a:spcPts val="0"/>
                </a:spcAft>
                <a:buClr>
                  <a:srgbClr val="A7291E"/>
                </a:buClr>
                <a:buSzPts val="1322"/>
                <a:buFont typeface="Roboto"/>
                <a:buChar char="●"/>
              </a:pPr>
              <a:r>
                <a:rPr lang="en-US" sz="1321">
                  <a:solidFill>
                    <a:srgbClr val="A7291E"/>
                  </a:solidFill>
                  <a:latin typeface="Roboto"/>
                  <a:ea typeface="Roboto"/>
                  <a:cs typeface="Roboto"/>
                  <a:sym typeface="Roboto"/>
                </a:rPr>
                <a:t>Exploring implementation in matlab and python</a:t>
              </a:r>
              <a:endParaRPr sz="1321">
                <a:solidFill>
                  <a:srgbClr val="A7291E"/>
                </a:solidFill>
                <a:latin typeface="Roboto"/>
                <a:ea typeface="Roboto"/>
                <a:cs typeface="Roboto"/>
                <a:sym typeface="Roboto"/>
              </a:endParaRPr>
            </a:p>
          </p:txBody>
        </p:sp>
      </p:grpSp>
      <p:grpSp>
        <p:nvGrpSpPr>
          <p:cNvPr id="324" name="Google Shape;324;p38"/>
          <p:cNvGrpSpPr/>
          <p:nvPr/>
        </p:nvGrpSpPr>
        <p:grpSpPr>
          <a:xfrm>
            <a:off x="535653" y="3016003"/>
            <a:ext cx="8049224" cy="869368"/>
            <a:chOff x="1593000" y="2322568"/>
            <a:chExt cx="5957975" cy="643500"/>
          </a:xfrm>
        </p:grpSpPr>
        <p:sp>
          <p:nvSpPr>
            <p:cNvPr id="325" name="Google Shape;325;p38"/>
            <p:cNvSpPr/>
            <p:nvPr/>
          </p:nvSpPr>
          <p:spPr>
            <a:xfrm>
              <a:off x="3728375" y="2322568"/>
              <a:ext cx="3822600" cy="643500"/>
            </a:xfrm>
            <a:prstGeom prst="rect">
              <a:avLst/>
            </a:prstGeom>
            <a:solidFill>
              <a:srgbClr val="EEEEEE"/>
            </a:solidFill>
            <a:ln>
              <a:noFill/>
            </a:ln>
          </p:spPr>
          <p:txBody>
            <a:bodyPr spcFirstLastPara="1" wrap="square" lIns="123525" tIns="123525" rIns="123525" bIns="123525" anchor="ctr" anchorCtr="0">
              <a:noAutofit/>
            </a:bodyPr>
            <a:lstStyle/>
            <a:p>
              <a:pPr marL="0" lvl="0" indent="0" algn="l" rtl="0">
                <a:spcBef>
                  <a:spcPts val="0"/>
                </a:spcBef>
                <a:spcAft>
                  <a:spcPts val="0"/>
                </a:spcAft>
                <a:buNone/>
              </a:pPr>
              <a:endParaRPr sz="1927"/>
            </a:p>
          </p:txBody>
        </p:sp>
        <p:sp>
          <p:nvSpPr>
            <p:cNvPr id="326" name="Google Shape;326;p38"/>
            <p:cNvSpPr/>
            <p:nvPr/>
          </p:nvSpPr>
          <p:spPr>
            <a:xfrm flipH="1">
              <a:off x="2283025" y="2322575"/>
              <a:ext cx="1844400" cy="642600"/>
            </a:xfrm>
            <a:prstGeom prst="rect">
              <a:avLst/>
            </a:prstGeom>
            <a:solidFill>
              <a:srgbClr val="A7291E"/>
            </a:solidFill>
            <a:ln>
              <a:noFill/>
            </a:ln>
          </p:spPr>
          <p:txBody>
            <a:bodyPr spcFirstLastPara="1" wrap="square" lIns="123525" tIns="123525" rIns="123525" bIns="123525" anchor="ctr" anchorCtr="0">
              <a:noAutofit/>
            </a:bodyPr>
            <a:lstStyle/>
            <a:p>
              <a:pPr marL="0" lvl="0" indent="0" algn="l" rtl="0">
                <a:spcBef>
                  <a:spcPts val="0"/>
                </a:spcBef>
                <a:spcAft>
                  <a:spcPts val="0"/>
                </a:spcAft>
                <a:buNone/>
              </a:pPr>
              <a:endParaRPr sz="1927"/>
            </a:p>
          </p:txBody>
        </p:sp>
        <p:sp>
          <p:nvSpPr>
            <p:cNvPr id="327" name="Google Shape;327;p38"/>
            <p:cNvSpPr/>
            <p:nvPr/>
          </p:nvSpPr>
          <p:spPr>
            <a:xfrm rot="-5400000">
              <a:off x="3501574" y="1934671"/>
              <a:ext cx="643356" cy="1419149"/>
            </a:xfrm>
            <a:prstGeom prst="flowChartOffpageConnector">
              <a:avLst/>
            </a:prstGeom>
            <a:solidFill>
              <a:srgbClr val="A7291E"/>
            </a:solidFill>
            <a:ln>
              <a:noFill/>
            </a:ln>
          </p:spPr>
          <p:txBody>
            <a:bodyPr spcFirstLastPara="1" wrap="square" lIns="123525" tIns="123525" rIns="123525" bIns="123525" anchor="ctr" anchorCtr="0">
              <a:noAutofit/>
            </a:bodyPr>
            <a:lstStyle/>
            <a:p>
              <a:pPr marL="0" lvl="0" indent="0" algn="l" rtl="0">
                <a:spcBef>
                  <a:spcPts val="0"/>
                </a:spcBef>
                <a:spcAft>
                  <a:spcPts val="0"/>
                </a:spcAft>
                <a:buNone/>
              </a:pPr>
              <a:endParaRPr sz="1927"/>
            </a:p>
          </p:txBody>
        </p:sp>
        <p:sp>
          <p:nvSpPr>
            <p:cNvPr id="328" name="Google Shape;328;p38"/>
            <p:cNvSpPr/>
            <p:nvPr/>
          </p:nvSpPr>
          <p:spPr>
            <a:xfrm>
              <a:off x="2342625" y="2399951"/>
              <a:ext cx="1940700" cy="495900"/>
            </a:xfrm>
            <a:prstGeom prst="rect">
              <a:avLst/>
            </a:prstGeom>
            <a:noFill/>
            <a:ln>
              <a:noFill/>
            </a:ln>
          </p:spPr>
          <p:txBody>
            <a:bodyPr spcFirstLastPara="1" wrap="square" lIns="123525" tIns="123525" rIns="123525" bIns="123525" anchor="ctr" anchorCtr="0">
              <a:noAutofit/>
            </a:bodyPr>
            <a:lstStyle/>
            <a:p>
              <a:pPr marL="0" lvl="0" indent="0" algn="l" rtl="0">
                <a:lnSpc>
                  <a:spcPct val="115000"/>
                </a:lnSpc>
                <a:spcBef>
                  <a:spcPts val="0"/>
                </a:spcBef>
                <a:spcAft>
                  <a:spcPts val="0"/>
                </a:spcAft>
                <a:buNone/>
              </a:pPr>
              <a:r>
                <a:rPr lang="en-US" sz="1591">
                  <a:solidFill>
                    <a:srgbClr val="FFFFFF"/>
                  </a:solidFill>
                  <a:latin typeface="Roboto Medium"/>
                  <a:ea typeface="Roboto Medium"/>
                  <a:cs typeface="Roboto Medium"/>
                  <a:sym typeface="Roboto Medium"/>
                </a:rPr>
                <a:t>ARTIFACTS REMOVAL AND SIGNAL PRE-PROCESSING</a:t>
              </a:r>
              <a:endParaRPr sz="1591">
                <a:solidFill>
                  <a:srgbClr val="FFFFFF"/>
                </a:solidFill>
                <a:latin typeface="Roboto"/>
                <a:ea typeface="Roboto"/>
                <a:cs typeface="Roboto"/>
                <a:sym typeface="Roboto"/>
              </a:endParaRPr>
            </a:p>
          </p:txBody>
        </p:sp>
        <p:sp>
          <p:nvSpPr>
            <p:cNvPr id="329" name="Google Shape;329;p38"/>
            <p:cNvSpPr/>
            <p:nvPr/>
          </p:nvSpPr>
          <p:spPr>
            <a:xfrm>
              <a:off x="1593000" y="2322568"/>
              <a:ext cx="690000" cy="642300"/>
            </a:xfrm>
            <a:prstGeom prst="rect">
              <a:avLst/>
            </a:prstGeom>
            <a:solidFill>
              <a:srgbClr val="B02B20"/>
            </a:solidFill>
            <a:ln>
              <a:noFill/>
            </a:ln>
            <a:effectLst>
              <a:outerShdw blurRad="96507" dist="38603" dir="2700000" algn="bl" rotWithShape="0">
                <a:srgbClr val="000000">
                  <a:alpha val="17000"/>
                </a:srgbClr>
              </a:outerShdw>
            </a:effectLst>
          </p:spPr>
          <p:txBody>
            <a:bodyPr spcFirstLastPara="1" wrap="square" lIns="123525" tIns="123525" rIns="123525" bIns="123525" anchor="ctr" anchorCtr="0">
              <a:noAutofit/>
            </a:bodyPr>
            <a:lstStyle/>
            <a:p>
              <a:pPr marL="0" lvl="0" indent="0" algn="l" rtl="0">
                <a:spcBef>
                  <a:spcPts val="0"/>
                </a:spcBef>
                <a:spcAft>
                  <a:spcPts val="0"/>
                </a:spcAft>
                <a:buNone/>
              </a:pPr>
              <a:endParaRPr sz="1927"/>
            </a:p>
          </p:txBody>
        </p:sp>
        <p:sp>
          <p:nvSpPr>
            <p:cNvPr id="330" name="Google Shape;330;p38"/>
            <p:cNvSpPr/>
            <p:nvPr/>
          </p:nvSpPr>
          <p:spPr>
            <a:xfrm>
              <a:off x="1593000" y="2322575"/>
              <a:ext cx="690000" cy="642600"/>
            </a:xfrm>
            <a:prstGeom prst="rect">
              <a:avLst/>
            </a:prstGeom>
            <a:solidFill>
              <a:srgbClr val="BE2F22"/>
            </a:solidFill>
            <a:ln>
              <a:noFill/>
            </a:ln>
          </p:spPr>
          <p:txBody>
            <a:bodyPr spcFirstLastPara="1" wrap="square" lIns="123525" tIns="123525" rIns="123525" bIns="123525" anchor="ctr" anchorCtr="0">
              <a:noAutofit/>
            </a:bodyPr>
            <a:lstStyle/>
            <a:p>
              <a:pPr marL="0" lvl="0" indent="0" algn="ctr" rtl="0">
                <a:spcBef>
                  <a:spcPts val="0"/>
                </a:spcBef>
                <a:spcAft>
                  <a:spcPts val="0"/>
                </a:spcAft>
                <a:buNone/>
              </a:pPr>
              <a:r>
                <a:rPr lang="en-US" sz="3753">
                  <a:solidFill>
                    <a:srgbClr val="FFFFFF"/>
                  </a:solidFill>
                  <a:latin typeface="Roboto Thin"/>
                  <a:ea typeface="Roboto Thin"/>
                  <a:cs typeface="Roboto Thin"/>
                  <a:sym typeface="Roboto Thin"/>
                </a:rPr>
                <a:t>03</a:t>
              </a:r>
              <a:endParaRPr sz="3753">
                <a:solidFill>
                  <a:srgbClr val="FFFFFF"/>
                </a:solidFill>
                <a:latin typeface="Roboto Thin"/>
                <a:ea typeface="Roboto Thin"/>
                <a:cs typeface="Roboto Thin"/>
                <a:sym typeface="Roboto Thin"/>
              </a:endParaRPr>
            </a:p>
          </p:txBody>
        </p:sp>
        <p:sp>
          <p:nvSpPr>
            <p:cNvPr id="331" name="Google Shape;331;p38"/>
            <p:cNvSpPr/>
            <p:nvPr/>
          </p:nvSpPr>
          <p:spPr>
            <a:xfrm>
              <a:off x="4387850" y="2323750"/>
              <a:ext cx="2971200" cy="642300"/>
            </a:xfrm>
            <a:prstGeom prst="rect">
              <a:avLst/>
            </a:prstGeom>
            <a:noFill/>
            <a:ln>
              <a:noFill/>
            </a:ln>
          </p:spPr>
          <p:txBody>
            <a:bodyPr spcFirstLastPara="1" wrap="square" lIns="123525" tIns="123525" rIns="123525" bIns="123525" anchor="ctr" anchorCtr="0">
              <a:noAutofit/>
            </a:bodyPr>
            <a:lstStyle/>
            <a:p>
              <a:pPr marL="617644" lvl="0" indent="-392748" algn="l" rtl="0">
                <a:lnSpc>
                  <a:spcPct val="115000"/>
                </a:lnSpc>
                <a:spcBef>
                  <a:spcPts val="0"/>
                </a:spcBef>
                <a:spcAft>
                  <a:spcPts val="0"/>
                </a:spcAft>
                <a:buClr>
                  <a:srgbClr val="A7291E"/>
                </a:buClr>
                <a:buSzPts val="1322"/>
                <a:buFont typeface="Roboto"/>
                <a:buChar char="●"/>
              </a:pPr>
              <a:r>
                <a:rPr lang="en-US" sz="1321">
                  <a:solidFill>
                    <a:srgbClr val="A7291E"/>
                  </a:solidFill>
                  <a:latin typeface="Roboto"/>
                  <a:ea typeface="Roboto"/>
                  <a:cs typeface="Roboto"/>
                  <a:sym typeface="Roboto"/>
                </a:rPr>
                <a:t>Filtering out noise using bandpass filter to extract 5 different eeg bands (Gamma, Theta, Alpha, Beta,  Delta)</a:t>
              </a:r>
              <a:endParaRPr sz="1321">
                <a:solidFill>
                  <a:srgbClr val="A7291E"/>
                </a:solidFill>
                <a:latin typeface="Roboto"/>
                <a:ea typeface="Roboto"/>
                <a:cs typeface="Roboto"/>
                <a:sym typeface="Roboto"/>
              </a:endParaRPr>
            </a:p>
          </p:txBody>
        </p:sp>
      </p:grpSp>
      <p:grpSp>
        <p:nvGrpSpPr>
          <p:cNvPr id="332" name="Google Shape;332;p38"/>
          <p:cNvGrpSpPr/>
          <p:nvPr/>
        </p:nvGrpSpPr>
        <p:grpSpPr>
          <a:xfrm>
            <a:off x="535653" y="2131338"/>
            <a:ext cx="8049224" cy="869368"/>
            <a:chOff x="1593000" y="2322568"/>
            <a:chExt cx="5957975" cy="643500"/>
          </a:xfrm>
        </p:grpSpPr>
        <p:sp>
          <p:nvSpPr>
            <p:cNvPr id="333" name="Google Shape;333;p38"/>
            <p:cNvSpPr/>
            <p:nvPr/>
          </p:nvSpPr>
          <p:spPr>
            <a:xfrm>
              <a:off x="3728375" y="2322568"/>
              <a:ext cx="3822600" cy="643500"/>
            </a:xfrm>
            <a:prstGeom prst="rect">
              <a:avLst/>
            </a:prstGeom>
            <a:solidFill>
              <a:srgbClr val="EEEEEE"/>
            </a:solidFill>
            <a:ln>
              <a:noFill/>
            </a:ln>
          </p:spPr>
          <p:txBody>
            <a:bodyPr spcFirstLastPara="1" wrap="square" lIns="123525" tIns="123525" rIns="123525" bIns="123525" anchor="ctr" anchorCtr="0">
              <a:noAutofit/>
            </a:bodyPr>
            <a:lstStyle/>
            <a:p>
              <a:pPr marL="0" lvl="0" indent="0" algn="l" rtl="0">
                <a:spcBef>
                  <a:spcPts val="0"/>
                </a:spcBef>
                <a:spcAft>
                  <a:spcPts val="0"/>
                </a:spcAft>
                <a:buNone/>
              </a:pPr>
              <a:endParaRPr sz="1927"/>
            </a:p>
          </p:txBody>
        </p:sp>
        <p:sp>
          <p:nvSpPr>
            <p:cNvPr id="334" name="Google Shape;334;p38"/>
            <p:cNvSpPr/>
            <p:nvPr/>
          </p:nvSpPr>
          <p:spPr>
            <a:xfrm flipH="1">
              <a:off x="2283025" y="2322575"/>
              <a:ext cx="1844400" cy="642600"/>
            </a:xfrm>
            <a:prstGeom prst="rect">
              <a:avLst/>
            </a:prstGeom>
            <a:solidFill>
              <a:srgbClr val="A7291E"/>
            </a:solidFill>
            <a:ln>
              <a:noFill/>
            </a:ln>
          </p:spPr>
          <p:txBody>
            <a:bodyPr spcFirstLastPara="1" wrap="square" lIns="123525" tIns="123525" rIns="123525" bIns="123525" anchor="ctr" anchorCtr="0">
              <a:noAutofit/>
            </a:bodyPr>
            <a:lstStyle/>
            <a:p>
              <a:pPr marL="0" lvl="0" indent="0" algn="l" rtl="0">
                <a:spcBef>
                  <a:spcPts val="0"/>
                </a:spcBef>
                <a:spcAft>
                  <a:spcPts val="0"/>
                </a:spcAft>
                <a:buNone/>
              </a:pPr>
              <a:endParaRPr sz="1927"/>
            </a:p>
          </p:txBody>
        </p:sp>
        <p:sp>
          <p:nvSpPr>
            <p:cNvPr id="335" name="Google Shape;335;p38"/>
            <p:cNvSpPr/>
            <p:nvPr/>
          </p:nvSpPr>
          <p:spPr>
            <a:xfrm rot="-5400000">
              <a:off x="3501574" y="1934671"/>
              <a:ext cx="643356" cy="1419149"/>
            </a:xfrm>
            <a:prstGeom prst="flowChartOffpageConnector">
              <a:avLst/>
            </a:prstGeom>
            <a:solidFill>
              <a:srgbClr val="A7291E"/>
            </a:solidFill>
            <a:ln>
              <a:noFill/>
            </a:ln>
          </p:spPr>
          <p:txBody>
            <a:bodyPr spcFirstLastPara="1" wrap="square" lIns="123525" tIns="123525" rIns="123525" bIns="123525" anchor="ctr" anchorCtr="0">
              <a:noAutofit/>
            </a:bodyPr>
            <a:lstStyle/>
            <a:p>
              <a:pPr marL="0" lvl="0" indent="0" algn="l" rtl="0">
                <a:spcBef>
                  <a:spcPts val="0"/>
                </a:spcBef>
                <a:spcAft>
                  <a:spcPts val="0"/>
                </a:spcAft>
                <a:buNone/>
              </a:pPr>
              <a:endParaRPr sz="1927"/>
            </a:p>
          </p:txBody>
        </p:sp>
        <p:sp>
          <p:nvSpPr>
            <p:cNvPr id="336" name="Google Shape;336;p38"/>
            <p:cNvSpPr/>
            <p:nvPr/>
          </p:nvSpPr>
          <p:spPr>
            <a:xfrm>
              <a:off x="2342625" y="2399951"/>
              <a:ext cx="1940700" cy="495900"/>
            </a:xfrm>
            <a:prstGeom prst="rect">
              <a:avLst/>
            </a:prstGeom>
            <a:noFill/>
            <a:ln>
              <a:noFill/>
            </a:ln>
          </p:spPr>
          <p:txBody>
            <a:bodyPr spcFirstLastPara="1" wrap="square" lIns="123525" tIns="123525" rIns="123525" bIns="123525" anchor="ctr" anchorCtr="0">
              <a:noAutofit/>
            </a:bodyPr>
            <a:lstStyle/>
            <a:p>
              <a:pPr marL="0" lvl="0" indent="0" algn="l" rtl="0">
                <a:lnSpc>
                  <a:spcPct val="115000"/>
                </a:lnSpc>
                <a:spcBef>
                  <a:spcPts val="0"/>
                </a:spcBef>
                <a:spcAft>
                  <a:spcPts val="0"/>
                </a:spcAft>
                <a:buNone/>
              </a:pPr>
              <a:r>
                <a:rPr lang="en-US" sz="1591">
                  <a:solidFill>
                    <a:srgbClr val="FFFFFF"/>
                  </a:solidFill>
                  <a:latin typeface="Roboto Medium"/>
                  <a:ea typeface="Roboto Medium"/>
                  <a:cs typeface="Roboto Medium"/>
                  <a:sym typeface="Roboto Medium"/>
                </a:rPr>
                <a:t>EEG EXTRACTION AND MAPPING</a:t>
              </a:r>
              <a:endParaRPr sz="1591">
                <a:solidFill>
                  <a:srgbClr val="FFFFFF"/>
                </a:solidFill>
                <a:latin typeface="Roboto"/>
                <a:ea typeface="Roboto"/>
                <a:cs typeface="Roboto"/>
                <a:sym typeface="Roboto"/>
              </a:endParaRPr>
            </a:p>
          </p:txBody>
        </p:sp>
        <p:sp>
          <p:nvSpPr>
            <p:cNvPr id="337" name="Google Shape;337;p38"/>
            <p:cNvSpPr/>
            <p:nvPr/>
          </p:nvSpPr>
          <p:spPr>
            <a:xfrm>
              <a:off x="1593000" y="2322568"/>
              <a:ext cx="690000" cy="642300"/>
            </a:xfrm>
            <a:prstGeom prst="rect">
              <a:avLst/>
            </a:prstGeom>
            <a:solidFill>
              <a:srgbClr val="B02B20"/>
            </a:solidFill>
            <a:ln>
              <a:noFill/>
            </a:ln>
            <a:effectLst>
              <a:outerShdw blurRad="96507" dist="38603" dir="2700000" algn="bl" rotWithShape="0">
                <a:srgbClr val="000000">
                  <a:alpha val="17000"/>
                </a:srgbClr>
              </a:outerShdw>
            </a:effectLst>
          </p:spPr>
          <p:txBody>
            <a:bodyPr spcFirstLastPara="1" wrap="square" lIns="123525" tIns="123525" rIns="123525" bIns="123525" anchor="ctr" anchorCtr="0">
              <a:noAutofit/>
            </a:bodyPr>
            <a:lstStyle/>
            <a:p>
              <a:pPr marL="0" lvl="0" indent="0" algn="l" rtl="0">
                <a:spcBef>
                  <a:spcPts val="0"/>
                </a:spcBef>
                <a:spcAft>
                  <a:spcPts val="0"/>
                </a:spcAft>
                <a:buNone/>
              </a:pPr>
              <a:endParaRPr sz="1927"/>
            </a:p>
          </p:txBody>
        </p:sp>
        <p:sp>
          <p:nvSpPr>
            <p:cNvPr id="338" name="Google Shape;338;p38"/>
            <p:cNvSpPr/>
            <p:nvPr/>
          </p:nvSpPr>
          <p:spPr>
            <a:xfrm>
              <a:off x="1593000" y="2322575"/>
              <a:ext cx="690000" cy="642600"/>
            </a:xfrm>
            <a:prstGeom prst="rect">
              <a:avLst/>
            </a:prstGeom>
            <a:solidFill>
              <a:srgbClr val="BE2F22"/>
            </a:solidFill>
            <a:ln>
              <a:noFill/>
            </a:ln>
          </p:spPr>
          <p:txBody>
            <a:bodyPr spcFirstLastPara="1" wrap="square" lIns="123525" tIns="123525" rIns="123525" bIns="123525" anchor="ctr" anchorCtr="0">
              <a:noAutofit/>
            </a:bodyPr>
            <a:lstStyle/>
            <a:p>
              <a:pPr marL="0" lvl="0" indent="0" algn="ctr" rtl="0">
                <a:spcBef>
                  <a:spcPts val="0"/>
                </a:spcBef>
                <a:spcAft>
                  <a:spcPts val="0"/>
                </a:spcAft>
                <a:buNone/>
              </a:pPr>
              <a:r>
                <a:rPr lang="en-US" sz="3753">
                  <a:solidFill>
                    <a:srgbClr val="FFFFFF"/>
                  </a:solidFill>
                  <a:latin typeface="Roboto Thin"/>
                  <a:ea typeface="Roboto Thin"/>
                  <a:cs typeface="Roboto Thin"/>
                  <a:sym typeface="Roboto Thin"/>
                </a:rPr>
                <a:t>02</a:t>
              </a:r>
              <a:endParaRPr sz="3753">
                <a:solidFill>
                  <a:srgbClr val="FFFFFF"/>
                </a:solidFill>
                <a:latin typeface="Roboto Thin"/>
                <a:ea typeface="Roboto Thin"/>
                <a:cs typeface="Roboto Thin"/>
                <a:sym typeface="Roboto Thin"/>
              </a:endParaRPr>
            </a:p>
          </p:txBody>
        </p:sp>
        <p:sp>
          <p:nvSpPr>
            <p:cNvPr id="339" name="Google Shape;339;p38"/>
            <p:cNvSpPr/>
            <p:nvPr/>
          </p:nvSpPr>
          <p:spPr>
            <a:xfrm>
              <a:off x="4387850" y="2323750"/>
              <a:ext cx="2971200" cy="642300"/>
            </a:xfrm>
            <a:prstGeom prst="rect">
              <a:avLst/>
            </a:prstGeom>
            <a:noFill/>
            <a:ln>
              <a:noFill/>
            </a:ln>
          </p:spPr>
          <p:txBody>
            <a:bodyPr spcFirstLastPara="1" wrap="square" lIns="123525" tIns="123525" rIns="123525" bIns="123525" anchor="ctr" anchorCtr="0">
              <a:noAutofit/>
            </a:bodyPr>
            <a:lstStyle/>
            <a:p>
              <a:pPr marL="617644" lvl="0" indent="-392748" algn="l" rtl="0">
                <a:lnSpc>
                  <a:spcPct val="115000"/>
                </a:lnSpc>
                <a:spcBef>
                  <a:spcPts val="0"/>
                </a:spcBef>
                <a:spcAft>
                  <a:spcPts val="0"/>
                </a:spcAft>
                <a:buClr>
                  <a:srgbClr val="A7291E"/>
                </a:buClr>
                <a:buSzPts val="1322"/>
                <a:buFont typeface="Roboto"/>
                <a:buChar char="●"/>
              </a:pPr>
              <a:r>
                <a:rPr lang="en-US" sz="1321">
                  <a:solidFill>
                    <a:srgbClr val="A7291E"/>
                  </a:solidFill>
                  <a:latin typeface="Roboto"/>
                  <a:ea typeface="Roboto"/>
                  <a:cs typeface="Roboto"/>
                  <a:sym typeface="Roboto"/>
                </a:rPr>
                <a:t>C3A2 and C4A1 extraction</a:t>
              </a:r>
              <a:endParaRPr sz="1321">
                <a:solidFill>
                  <a:srgbClr val="A7291E"/>
                </a:solidFill>
                <a:latin typeface="Roboto"/>
                <a:ea typeface="Roboto"/>
                <a:cs typeface="Roboto"/>
                <a:sym typeface="Roboto"/>
              </a:endParaRPr>
            </a:p>
            <a:p>
              <a:pPr marL="617644" lvl="0" indent="-392748" algn="l" rtl="0">
                <a:lnSpc>
                  <a:spcPct val="115000"/>
                </a:lnSpc>
                <a:spcBef>
                  <a:spcPts val="0"/>
                </a:spcBef>
                <a:spcAft>
                  <a:spcPts val="0"/>
                </a:spcAft>
                <a:buClr>
                  <a:srgbClr val="A7291E"/>
                </a:buClr>
                <a:buSzPts val="1322"/>
                <a:buFont typeface="Roboto"/>
                <a:buChar char="●"/>
              </a:pPr>
              <a:r>
                <a:rPr lang="en-US" sz="1321">
                  <a:solidFill>
                    <a:srgbClr val="A7291E"/>
                  </a:solidFill>
                  <a:latin typeface="Roboto"/>
                  <a:ea typeface="Roboto"/>
                  <a:cs typeface="Roboto"/>
                  <a:sym typeface="Roboto"/>
                </a:rPr>
                <a:t>Mapping the APNEA  event based on time sequence </a:t>
              </a:r>
              <a:endParaRPr sz="1321">
                <a:solidFill>
                  <a:srgbClr val="A7291E"/>
                </a:solidFill>
                <a:latin typeface="Roboto"/>
                <a:ea typeface="Roboto"/>
                <a:cs typeface="Roboto"/>
                <a:sym typeface="Roboto"/>
              </a:endParaRPr>
            </a:p>
          </p:txBody>
        </p:sp>
      </p:grpSp>
      <p:grpSp>
        <p:nvGrpSpPr>
          <p:cNvPr id="340" name="Google Shape;340;p38"/>
          <p:cNvGrpSpPr/>
          <p:nvPr/>
        </p:nvGrpSpPr>
        <p:grpSpPr>
          <a:xfrm>
            <a:off x="535653" y="1246651"/>
            <a:ext cx="8049224" cy="869368"/>
            <a:chOff x="1593000" y="2322568"/>
            <a:chExt cx="5957975" cy="643500"/>
          </a:xfrm>
        </p:grpSpPr>
        <p:sp>
          <p:nvSpPr>
            <p:cNvPr id="341" name="Google Shape;341;p38"/>
            <p:cNvSpPr/>
            <p:nvPr/>
          </p:nvSpPr>
          <p:spPr>
            <a:xfrm>
              <a:off x="3728375" y="2322568"/>
              <a:ext cx="3822600" cy="643500"/>
            </a:xfrm>
            <a:prstGeom prst="rect">
              <a:avLst/>
            </a:prstGeom>
            <a:solidFill>
              <a:srgbClr val="EEEEEE"/>
            </a:solidFill>
            <a:ln>
              <a:noFill/>
            </a:ln>
          </p:spPr>
          <p:txBody>
            <a:bodyPr spcFirstLastPara="1" wrap="square" lIns="123525" tIns="123525" rIns="123525" bIns="123525" anchor="ctr" anchorCtr="0">
              <a:noAutofit/>
            </a:bodyPr>
            <a:lstStyle/>
            <a:p>
              <a:pPr marL="0" lvl="0" indent="0" algn="l" rtl="0">
                <a:spcBef>
                  <a:spcPts val="0"/>
                </a:spcBef>
                <a:spcAft>
                  <a:spcPts val="0"/>
                </a:spcAft>
                <a:buNone/>
              </a:pPr>
              <a:endParaRPr sz="1927"/>
            </a:p>
          </p:txBody>
        </p:sp>
        <p:sp>
          <p:nvSpPr>
            <p:cNvPr id="342" name="Google Shape;342;p38"/>
            <p:cNvSpPr/>
            <p:nvPr/>
          </p:nvSpPr>
          <p:spPr>
            <a:xfrm flipH="1">
              <a:off x="2283025" y="2322575"/>
              <a:ext cx="1844400" cy="642600"/>
            </a:xfrm>
            <a:prstGeom prst="rect">
              <a:avLst/>
            </a:prstGeom>
            <a:solidFill>
              <a:srgbClr val="A7291E"/>
            </a:solidFill>
            <a:ln>
              <a:noFill/>
            </a:ln>
          </p:spPr>
          <p:txBody>
            <a:bodyPr spcFirstLastPara="1" wrap="square" lIns="123525" tIns="123525" rIns="123525" bIns="123525" anchor="ctr" anchorCtr="0">
              <a:noAutofit/>
            </a:bodyPr>
            <a:lstStyle/>
            <a:p>
              <a:pPr marL="0" lvl="0" indent="0" algn="l" rtl="0">
                <a:spcBef>
                  <a:spcPts val="0"/>
                </a:spcBef>
                <a:spcAft>
                  <a:spcPts val="0"/>
                </a:spcAft>
                <a:buNone/>
              </a:pPr>
              <a:endParaRPr sz="1927"/>
            </a:p>
          </p:txBody>
        </p:sp>
        <p:sp>
          <p:nvSpPr>
            <p:cNvPr id="343" name="Google Shape;343;p38"/>
            <p:cNvSpPr/>
            <p:nvPr/>
          </p:nvSpPr>
          <p:spPr>
            <a:xfrm rot="-5400000">
              <a:off x="3501574" y="1934671"/>
              <a:ext cx="643356" cy="1419149"/>
            </a:xfrm>
            <a:prstGeom prst="flowChartOffpageConnector">
              <a:avLst/>
            </a:prstGeom>
            <a:solidFill>
              <a:srgbClr val="A7291E"/>
            </a:solidFill>
            <a:ln>
              <a:noFill/>
            </a:ln>
          </p:spPr>
          <p:txBody>
            <a:bodyPr spcFirstLastPara="1" wrap="square" lIns="123525" tIns="123525" rIns="123525" bIns="123525" anchor="ctr" anchorCtr="0">
              <a:noAutofit/>
            </a:bodyPr>
            <a:lstStyle/>
            <a:p>
              <a:pPr marL="0" lvl="0" indent="0" algn="l" rtl="0">
                <a:spcBef>
                  <a:spcPts val="0"/>
                </a:spcBef>
                <a:spcAft>
                  <a:spcPts val="0"/>
                </a:spcAft>
                <a:buNone/>
              </a:pPr>
              <a:endParaRPr sz="1927"/>
            </a:p>
          </p:txBody>
        </p:sp>
        <p:sp>
          <p:nvSpPr>
            <p:cNvPr id="344" name="Google Shape;344;p38"/>
            <p:cNvSpPr/>
            <p:nvPr/>
          </p:nvSpPr>
          <p:spPr>
            <a:xfrm>
              <a:off x="2342625" y="2399951"/>
              <a:ext cx="1940700" cy="495900"/>
            </a:xfrm>
            <a:prstGeom prst="rect">
              <a:avLst/>
            </a:prstGeom>
            <a:noFill/>
            <a:ln>
              <a:noFill/>
            </a:ln>
          </p:spPr>
          <p:txBody>
            <a:bodyPr spcFirstLastPara="1" wrap="square" lIns="123525" tIns="123525" rIns="123525" bIns="123525" anchor="ctr" anchorCtr="0">
              <a:noAutofit/>
            </a:bodyPr>
            <a:lstStyle/>
            <a:p>
              <a:pPr marL="0" lvl="0" indent="0" algn="l" rtl="0">
                <a:lnSpc>
                  <a:spcPct val="115000"/>
                </a:lnSpc>
                <a:spcBef>
                  <a:spcPts val="0"/>
                </a:spcBef>
                <a:spcAft>
                  <a:spcPts val="0"/>
                </a:spcAft>
                <a:buNone/>
              </a:pPr>
              <a:r>
                <a:rPr lang="en-US" sz="1591">
                  <a:solidFill>
                    <a:srgbClr val="FFFFFF"/>
                  </a:solidFill>
                  <a:latin typeface="Roboto Medium"/>
                  <a:ea typeface="Roboto Medium"/>
                  <a:cs typeface="Roboto Medium"/>
                  <a:sym typeface="Roboto Medium"/>
                </a:rPr>
                <a:t>DATA ACQUISITION</a:t>
              </a:r>
              <a:endParaRPr sz="1591">
                <a:solidFill>
                  <a:srgbClr val="FFFFFF"/>
                </a:solidFill>
                <a:latin typeface="Roboto"/>
                <a:ea typeface="Roboto"/>
                <a:cs typeface="Roboto"/>
                <a:sym typeface="Roboto"/>
              </a:endParaRPr>
            </a:p>
          </p:txBody>
        </p:sp>
        <p:sp>
          <p:nvSpPr>
            <p:cNvPr id="345" name="Google Shape;345;p38"/>
            <p:cNvSpPr/>
            <p:nvPr/>
          </p:nvSpPr>
          <p:spPr>
            <a:xfrm>
              <a:off x="1593000" y="2322568"/>
              <a:ext cx="690000" cy="642300"/>
            </a:xfrm>
            <a:prstGeom prst="rect">
              <a:avLst/>
            </a:prstGeom>
            <a:solidFill>
              <a:srgbClr val="B02B20"/>
            </a:solidFill>
            <a:ln>
              <a:noFill/>
            </a:ln>
            <a:effectLst>
              <a:outerShdw blurRad="96507" dist="38603" dir="2700000" algn="bl" rotWithShape="0">
                <a:srgbClr val="000000">
                  <a:alpha val="17000"/>
                </a:srgbClr>
              </a:outerShdw>
            </a:effectLst>
          </p:spPr>
          <p:txBody>
            <a:bodyPr spcFirstLastPara="1" wrap="square" lIns="123525" tIns="123525" rIns="123525" bIns="123525" anchor="ctr" anchorCtr="0">
              <a:noAutofit/>
            </a:bodyPr>
            <a:lstStyle/>
            <a:p>
              <a:pPr marL="0" lvl="0" indent="0" algn="l" rtl="0">
                <a:spcBef>
                  <a:spcPts val="0"/>
                </a:spcBef>
                <a:spcAft>
                  <a:spcPts val="0"/>
                </a:spcAft>
                <a:buNone/>
              </a:pPr>
              <a:endParaRPr sz="1927"/>
            </a:p>
          </p:txBody>
        </p:sp>
        <p:sp>
          <p:nvSpPr>
            <p:cNvPr id="346" name="Google Shape;346;p38"/>
            <p:cNvSpPr/>
            <p:nvPr/>
          </p:nvSpPr>
          <p:spPr>
            <a:xfrm>
              <a:off x="1593000" y="2322575"/>
              <a:ext cx="690000" cy="642600"/>
            </a:xfrm>
            <a:prstGeom prst="rect">
              <a:avLst/>
            </a:prstGeom>
            <a:solidFill>
              <a:srgbClr val="BE2F22"/>
            </a:solidFill>
            <a:ln>
              <a:noFill/>
            </a:ln>
          </p:spPr>
          <p:txBody>
            <a:bodyPr spcFirstLastPara="1" wrap="square" lIns="123525" tIns="123525" rIns="123525" bIns="123525" anchor="ctr" anchorCtr="0">
              <a:noAutofit/>
            </a:bodyPr>
            <a:lstStyle/>
            <a:p>
              <a:pPr marL="0" lvl="0" indent="0" algn="ctr" rtl="0">
                <a:spcBef>
                  <a:spcPts val="0"/>
                </a:spcBef>
                <a:spcAft>
                  <a:spcPts val="0"/>
                </a:spcAft>
                <a:buNone/>
              </a:pPr>
              <a:r>
                <a:rPr lang="en-US" sz="3753">
                  <a:solidFill>
                    <a:srgbClr val="FFFFFF"/>
                  </a:solidFill>
                  <a:latin typeface="Roboto Thin"/>
                  <a:ea typeface="Roboto Thin"/>
                  <a:cs typeface="Roboto Thin"/>
                  <a:sym typeface="Roboto Thin"/>
                </a:rPr>
                <a:t>01</a:t>
              </a:r>
              <a:endParaRPr sz="3753">
                <a:solidFill>
                  <a:srgbClr val="FFFFFF"/>
                </a:solidFill>
                <a:latin typeface="Roboto Thin"/>
                <a:ea typeface="Roboto Thin"/>
                <a:cs typeface="Roboto Thin"/>
                <a:sym typeface="Roboto Thin"/>
              </a:endParaRPr>
            </a:p>
          </p:txBody>
        </p:sp>
        <p:sp>
          <p:nvSpPr>
            <p:cNvPr id="347" name="Google Shape;347;p38"/>
            <p:cNvSpPr/>
            <p:nvPr/>
          </p:nvSpPr>
          <p:spPr>
            <a:xfrm>
              <a:off x="4387850" y="2323750"/>
              <a:ext cx="2971200" cy="642300"/>
            </a:xfrm>
            <a:prstGeom prst="rect">
              <a:avLst/>
            </a:prstGeom>
            <a:noFill/>
            <a:ln>
              <a:noFill/>
            </a:ln>
          </p:spPr>
          <p:txBody>
            <a:bodyPr spcFirstLastPara="1" wrap="square" lIns="123525" tIns="123525" rIns="123525" bIns="123525" anchor="ctr" anchorCtr="0">
              <a:noAutofit/>
            </a:bodyPr>
            <a:lstStyle/>
            <a:p>
              <a:pPr marL="617644" lvl="0" indent="-392748" algn="l" rtl="0">
                <a:lnSpc>
                  <a:spcPct val="115000"/>
                </a:lnSpc>
                <a:spcBef>
                  <a:spcPts val="0"/>
                </a:spcBef>
                <a:spcAft>
                  <a:spcPts val="0"/>
                </a:spcAft>
                <a:buClr>
                  <a:srgbClr val="A7291E"/>
                </a:buClr>
                <a:buSzPts val="1322"/>
                <a:buFont typeface="Roboto"/>
                <a:buChar char="●"/>
              </a:pPr>
              <a:r>
                <a:rPr lang="en-US" sz="1321">
                  <a:solidFill>
                    <a:srgbClr val="A7291E"/>
                  </a:solidFill>
                  <a:latin typeface="Roboto"/>
                  <a:ea typeface="Roboto"/>
                  <a:cs typeface="Roboto"/>
                  <a:sym typeface="Roboto"/>
                </a:rPr>
                <a:t>Polysomnography dataset</a:t>
              </a:r>
              <a:endParaRPr sz="1321">
                <a:solidFill>
                  <a:srgbClr val="A7291E"/>
                </a:solidFill>
                <a:latin typeface="Roboto"/>
                <a:ea typeface="Roboto"/>
                <a:cs typeface="Roboto"/>
                <a:sym typeface="Roboto"/>
              </a:endParaRPr>
            </a:p>
            <a:p>
              <a:pPr marL="617644" lvl="0" indent="-392748" algn="l" rtl="0">
                <a:lnSpc>
                  <a:spcPct val="115000"/>
                </a:lnSpc>
                <a:spcBef>
                  <a:spcPts val="0"/>
                </a:spcBef>
                <a:spcAft>
                  <a:spcPts val="0"/>
                </a:spcAft>
                <a:buClr>
                  <a:srgbClr val="A7291E"/>
                </a:buClr>
                <a:buSzPts val="1322"/>
                <a:buFont typeface="Roboto"/>
                <a:buChar char="●"/>
              </a:pPr>
              <a:r>
                <a:rPr lang="en-US" sz="1321">
                  <a:solidFill>
                    <a:srgbClr val="A7291E"/>
                  </a:solidFill>
                  <a:latin typeface="Roboto"/>
                  <a:ea typeface="Roboto"/>
                  <a:cs typeface="Roboto"/>
                  <a:sym typeface="Roboto"/>
                </a:rPr>
                <a:t>Public/Private Dataset</a:t>
              </a:r>
              <a:endParaRPr sz="1321">
                <a:solidFill>
                  <a:srgbClr val="A7291E"/>
                </a:solidFill>
                <a:latin typeface="Roboto"/>
                <a:ea typeface="Roboto"/>
                <a:cs typeface="Roboto"/>
                <a:sym typeface="Roboto"/>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9"/>
          <p:cNvSpPr/>
          <p:nvPr/>
        </p:nvSpPr>
        <p:spPr>
          <a:xfrm>
            <a:off x="0" y="0"/>
            <a:ext cx="9144000" cy="1135500"/>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rPr>
              <a:t>DATA SET ACQUISITION</a:t>
            </a:r>
            <a:endParaRPr sz="3000" b="1">
              <a:solidFill>
                <a:schemeClr val="lt1"/>
              </a:solidFill>
              <a:latin typeface="Arial"/>
              <a:ea typeface="Arial"/>
              <a:cs typeface="Arial"/>
              <a:sym typeface="Arial"/>
            </a:endParaRPr>
          </a:p>
        </p:txBody>
      </p:sp>
      <p:pic>
        <p:nvPicPr>
          <p:cNvPr id="354" name="Google Shape;354;p39"/>
          <p:cNvPicPr preferRelativeResize="0"/>
          <p:nvPr/>
        </p:nvPicPr>
        <p:blipFill rotWithShape="1">
          <a:blip r:embed="rId3">
            <a:alphaModFix/>
          </a:blip>
          <a:srcRect/>
          <a:stretch/>
        </p:blipFill>
        <p:spPr>
          <a:xfrm>
            <a:off x="7885085" y="5665838"/>
            <a:ext cx="1174719" cy="1152343"/>
          </a:xfrm>
          <a:prstGeom prst="rect">
            <a:avLst/>
          </a:prstGeom>
          <a:noFill/>
          <a:ln>
            <a:noFill/>
          </a:ln>
        </p:spPr>
      </p:pic>
      <p:sp>
        <p:nvSpPr>
          <p:cNvPr id="355" name="Google Shape;355;p39"/>
          <p:cNvSpPr/>
          <p:nvPr/>
        </p:nvSpPr>
        <p:spPr>
          <a:xfrm>
            <a:off x="442451" y="1442820"/>
            <a:ext cx="9144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 name="Google Shape;356;p39"/>
          <p:cNvSpPr/>
          <p:nvPr/>
        </p:nvSpPr>
        <p:spPr>
          <a:xfrm>
            <a:off x="-75320" y="1442820"/>
            <a:ext cx="9144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 name="Google Shape;357;p39"/>
          <p:cNvSpPr/>
          <p:nvPr/>
        </p:nvSpPr>
        <p:spPr>
          <a:xfrm>
            <a:off x="442451" y="689112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358" name="Google Shape;358;p39"/>
          <p:cNvSpPr txBox="1"/>
          <p:nvPr/>
        </p:nvSpPr>
        <p:spPr>
          <a:xfrm>
            <a:off x="128025" y="1224463"/>
            <a:ext cx="8166600" cy="51624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1200"/>
              </a:spcBef>
              <a:spcAft>
                <a:spcPts val="0"/>
              </a:spcAft>
              <a:buNone/>
            </a:pPr>
            <a:r>
              <a:rPr lang="en-US" sz="2000" b="1">
                <a:solidFill>
                  <a:schemeClr val="dk1"/>
                </a:solidFill>
                <a:latin typeface="Times New Roman"/>
                <a:ea typeface="Times New Roman"/>
                <a:cs typeface="Times New Roman"/>
                <a:sym typeface="Times New Roman"/>
              </a:rPr>
              <a:t>Polysomnography Data:</a:t>
            </a:r>
            <a:endParaRPr sz="2000" b="1">
              <a:solidFill>
                <a:schemeClr val="dk1"/>
              </a:solidFill>
              <a:latin typeface="Times New Roman"/>
              <a:ea typeface="Times New Roman"/>
              <a:cs typeface="Times New Roman"/>
              <a:sym typeface="Times New Roman"/>
            </a:endParaRPr>
          </a:p>
          <a:p>
            <a:pPr marL="0" lvl="0" indent="0" algn="just" rtl="0">
              <a:lnSpc>
                <a:spcPct val="100000"/>
              </a:lnSpc>
              <a:spcBef>
                <a:spcPts val="1200"/>
              </a:spcBef>
              <a:spcAft>
                <a:spcPts val="0"/>
              </a:spcAft>
              <a:buClr>
                <a:schemeClr val="dk1"/>
              </a:buClr>
              <a:buSzPts val="1100"/>
              <a:buFont typeface="Arial"/>
              <a:buNone/>
            </a:pPr>
            <a:r>
              <a:rPr lang="en-US" sz="2000" b="1">
                <a:solidFill>
                  <a:schemeClr val="dk1"/>
                </a:solidFill>
                <a:latin typeface="Times New Roman"/>
                <a:ea typeface="Times New Roman"/>
                <a:cs typeface="Times New Roman"/>
                <a:sym typeface="Times New Roman"/>
              </a:rPr>
              <a:t>1.Public dataset</a:t>
            </a:r>
            <a:endParaRPr sz="2000" b="1">
              <a:solidFill>
                <a:schemeClr val="dk1"/>
              </a:solidFill>
              <a:latin typeface="Times New Roman"/>
              <a:ea typeface="Times New Roman"/>
              <a:cs typeface="Times New Roman"/>
              <a:sym typeface="Times New Roman"/>
            </a:endParaRPr>
          </a:p>
          <a:p>
            <a:pPr marL="457200" lvl="0" indent="-355600" algn="just" rtl="0">
              <a:lnSpc>
                <a:spcPct val="100000"/>
              </a:lnSpc>
              <a:spcBef>
                <a:spcPts val="120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St. Vincent's University Hospital / University College Dublin Sleep Apnea Database</a:t>
            </a:r>
            <a:endParaRPr sz="2000">
              <a:solidFill>
                <a:schemeClr val="dk1"/>
              </a:solidFill>
              <a:latin typeface="Times New Roman"/>
              <a:ea typeface="Times New Roman"/>
              <a:cs typeface="Times New Roman"/>
              <a:sym typeface="Times New Roman"/>
            </a:endParaRPr>
          </a:p>
          <a:p>
            <a:pPr marL="457200" lvl="0" indent="-355600" algn="just" rtl="0">
              <a:lnSpc>
                <a:spcPct val="100000"/>
              </a:lnSpc>
              <a:spcBef>
                <a:spcPts val="0"/>
              </a:spcBef>
              <a:spcAft>
                <a:spcPts val="0"/>
              </a:spcAft>
              <a:buClr>
                <a:schemeClr val="dk1"/>
              </a:buClr>
              <a:buSzPts val="2000"/>
              <a:buChar char="●"/>
            </a:pPr>
            <a:r>
              <a:rPr lang="en-US" sz="2000" b="1">
                <a:solidFill>
                  <a:schemeClr val="dk1"/>
                </a:solidFill>
                <a:latin typeface="Times New Roman"/>
                <a:ea typeface="Times New Roman"/>
                <a:cs typeface="Times New Roman"/>
                <a:sym typeface="Times New Roman"/>
              </a:rPr>
              <a:t>Source:</a:t>
            </a:r>
            <a:r>
              <a:rPr lang="en-US" sz="2000">
                <a:solidFill>
                  <a:schemeClr val="dk1"/>
                </a:solidFill>
                <a:latin typeface="Times New Roman"/>
                <a:ea typeface="Times New Roman"/>
                <a:cs typeface="Times New Roman"/>
                <a:sym typeface="Times New Roman"/>
              </a:rPr>
              <a:t> PhysioNet</a:t>
            </a:r>
            <a:endParaRPr sz="2000">
              <a:solidFill>
                <a:schemeClr val="dk1"/>
              </a:solidFill>
              <a:latin typeface="Times New Roman"/>
              <a:ea typeface="Times New Roman"/>
              <a:cs typeface="Times New Roman"/>
              <a:sym typeface="Times New Roman"/>
            </a:endParaRPr>
          </a:p>
          <a:p>
            <a:pPr marL="457200" lvl="0" indent="-355600" algn="just" rtl="0">
              <a:lnSpc>
                <a:spcPct val="100000"/>
              </a:lnSpc>
              <a:spcBef>
                <a:spcPts val="0"/>
              </a:spcBef>
              <a:spcAft>
                <a:spcPts val="0"/>
              </a:spcAft>
              <a:buClr>
                <a:schemeClr val="dk1"/>
              </a:buClr>
              <a:buSzPts val="2000"/>
              <a:buFont typeface="Times New Roman"/>
              <a:buChar char="●"/>
            </a:pPr>
            <a:r>
              <a:rPr lang="en-US" sz="2000">
                <a:solidFill>
                  <a:schemeClr val="dk1"/>
                </a:solidFill>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 </a:t>
            </a:r>
            <a:r>
              <a:rPr lang="en-US" sz="2000" u="sng">
                <a:solidFill>
                  <a:schemeClr val="hlink"/>
                </a:solidFill>
                <a:latin typeface="Times New Roman"/>
                <a:ea typeface="Times New Roman"/>
                <a:cs typeface="Times New Roman"/>
                <a:sym typeface="Times New Roman"/>
                <a:hlinkClick r:id="rId4"/>
              </a:rPr>
              <a:t>https://physionet.org/content/ucddb/1.0.0/</a:t>
            </a:r>
            <a:endParaRPr sz="2000" u="sng">
              <a:solidFill>
                <a:schemeClr val="hlink"/>
              </a:solidFill>
              <a:latin typeface="Times New Roman"/>
              <a:ea typeface="Times New Roman"/>
              <a:cs typeface="Times New Roman"/>
              <a:sym typeface="Times New Roman"/>
            </a:endParaRPr>
          </a:p>
          <a:p>
            <a:pPr marL="0" lvl="0" indent="0" algn="just" rtl="0">
              <a:spcBef>
                <a:spcPts val="1200"/>
              </a:spcBef>
              <a:spcAft>
                <a:spcPts val="0"/>
              </a:spcAft>
              <a:buNone/>
            </a:pPr>
            <a:r>
              <a:rPr lang="en-US" sz="2000" b="1">
                <a:solidFill>
                  <a:schemeClr val="dk1"/>
                </a:solidFill>
                <a:latin typeface="Times New Roman"/>
                <a:ea typeface="Times New Roman"/>
                <a:cs typeface="Times New Roman"/>
                <a:sym typeface="Times New Roman"/>
              </a:rPr>
              <a:t>2. Private dataset</a:t>
            </a:r>
            <a:endParaRPr sz="2000" b="1">
              <a:solidFill>
                <a:schemeClr val="dk1"/>
              </a:solidFill>
              <a:latin typeface="Times New Roman"/>
              <a:ea typeface="Times New Roman"/>
              <a:cs typeface="Times New Roman"/>
              <a:sym typeface="Times New Roman"/>
            </a:endParaRPr>
          </a:p>
          <a:p>
            <a:pPr marL="457200" lvl="0" indent="-355600" algn="just" rtl="0">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Cleveland Children’s Sleep and Health Study</a:t>
            </a:r>
            <a:endParaRPr sz="2000">
              <a:solidFill>
                <a:schemeClr val="dk1"/>
              </a:solidFill>
              <a:latin typeface="Times New Roman"/>
              <a:ea typeface="Times New Roman"/>
              <a:cs typeface="Times New Roman"/>
              <a:sym typeface="Times New Roman"/>
            </a:endParaRPr>
          </a:p>
          <a:p>
            <a:pPr marL="457200" lvl="0" indent="-355600" algn="just" rtl="0">
              <a:spcBef>
                <a:spcPts val="0"/>
              </a:spcBef>
              <a:spcAft>
                <a:spcPts val="0"/>
              </a:spcAft>
              <a:buClr>
                <a:schemeClr val="dk1"/>
              </a:buClr>
              <a:buSzPts val="2000"/>
              <a:buChar char="●"/>
            </a:pPr>
            <a:r>
              <a:rPr lang="en-US" sz="2000" b="1">
                <a:solidFill>
                  <a:schemeClr val="dk1"/>
                </a:solidFill>
                <a:latin typeface="Times New Roman"/>
                <a:ea typeface="Times New Roman"/>
                <a:cs typeface="Times New Roman"/>
                <a:sym typeface="Times New Roman"/>
              </a:rPr>
              <a:t>Source:</a:t>
            </a:r>
            <a:r>
              <a:rPr lang="en-US" sz="2000">
                <a:solidFill>
                  <a:schemeClr val="dk1"/>
                </a:solidFill>
                <a:latin typeface="Times New Roman"/>
                <a:ea typeface="Times New Roman"/>
                <a:cs typeface="Times New Roman"/>
                <a:sym typeface="Times New Roman"/>
              </a:rPr>
              <a:t>NSSR-National Sleep Research Resource</a:t>
            </a:r>
            <a:endParaRPr sz="2000">
              <a:solidFill>
                <a:schemeClr val="dk1"/>
              </a:solidFill>
              <a:latin typeface="Times New Roman"/>
              <a:ea typeface="Times New Roman"/>
              <a:cs typeface="Times New Roman"/>
              <a:sym typeface="Times New Roman"/>
            </a:endParaRPr>
          </a:p>
          <a:p>
            <a:pPr marL="457200" lvl="0" indent="-355600" algn="just" rtl="0">
              <a:spcBef>
                <a:spcPts val="0"/>
              </a:spcBef>
              <a:spcAft>
                <a:spcPts val="0"/>
              </a:spcAft>
              <a:buSzPts val="2000"/>
              <a:buFont typeface="Times New Roman"/>
              <a:buChar char="●"/>
            </a:pPr>
            <a:r>
              <a:rPr lang="en-US" sz="2000" u="sng">
                <a:solidFill>
                  <a:schemeClr val="hlink"/>
                </a:solidFill>
                <a:latin typeface="Times New Roman"/>
                <a:ea typeface="Times New Roman"/>
                <a:cs typeface="Times New Roman"/>
                <a:sym typeface="Times New Roman"/>
                <a:hlinkClick r:id="rId5"/>
              </a:rPr>
              <a:t>CCSHS Files - Sleep Data - National Sleep Research Resource - NSRR</a:t>
            </a:r>
            <a:endParaRPr sz="2000" b="1">
              <a:solidFill>
                <a:schemeClr val="dk1"/>
              </a:solidFill>
              <a:latin typeface="Times New Roman"/>
              <a:ea typeface="Times New Roman"/>
              <a:cs typeface="Times New Roman"/>
              <a:sym typeface="Times New Roman"/>
            </a:endParaRPr>
          </a:p>
          <a:p>
            <a:pPr marL="457200" lvl="0" indent="0" algn="just" rtl="0">
              <a:spcBef>
                <a:spcPts val="0"/>
              </a:spcBef>
              <a:spcAft>
                <a:spcPts val="0"/>
              </a:spcAft>
              <a:buNone/>
            </a:pPr>
            <a:endParaRPr sz="2000">
              <a:solidFill>
                <a:srgbClr val="212529"/>
              </a:solidFill>
              <a:highlight>
                <a:srgbClr val="FFFFFF"/>
              </a:highlight>
              <a:latin typeface="Times New Roman"/>
              <a:ea typeface="Times New Roman"/>
              <a:cs typeface="Times New Roman"/>
              <a:sym typeface="Times New Roman"/>
            </a:endParaRPr>
          </a:p>
          <a:p>
            <a:pPr marL="0" lvl="0" indent="0" algn="just" rtl="0">
              <a:spcBef>
                <a:spcPts val="0"/>
              </a:spcBef>
              <a:spcAft>
                <a:spcPts val="0"/>
              </a:spcAft>
              <a:buNone/>
            </a:pPr>
            <a:r>
              <a:rPr lang="en-US" sz="2000" b="1">
                <a:solidFill>
                  <a:srgbClr val="212529"/>
                </a:solidFill>
                <a:highlight>
                  <a:srgbClr val="FFFFFF"/>
                </a:highlight>
                <a:latin typeface="Times New Roman"/>
                <a:ea typeface="Times New Roman"/>
                <a:cs typeface="Times New Roman"/>
                <a:sym typeface="Times New Roman"/>
              </a:rPr>
              <a:t>File Format:</a:t>
            </a:r>
            <a:endParaRPr sz="2000" b="1">
              <a:solidFill>
                <a:srgbClr val="212529"/>
              </a:solidFill>
              <a:highlight>
                <a:srgbClr val="FFFFFF"/>
              </a:highlight>
              <a:latin typeface="Times New Roman"/>
              <a:ea typeface="Times New Roman"/>
              <a:cs typeface="Times New Roman"/>
              <a:sym typeface="Times New Roman"/>
            </a:endParaRPr>
          </a:p>
          <a:p>
            <a:pPr marL="457200" lvl="0" indent="-355600" algn="just" rtl="0">
              <a:spcBef>
                <a:spcPts val="0"/>
              </a:spcBef>
              <a:spcAft>
                <a:spcPts val="0"/>
              </a:spcAft>
              <a:buClr>
                <a:srgbClr val="212529"/>
              </a:buClr>
              <a:buSzPts val="2000"/>
              <a:buChar char="●"/>
            </a:pPr>
            <a:r>
              <a:rPr lang="en-US" sz="2000">
                <a:solidFill>
                  <a:srgbClr val="212529"/>
                </a:solidFill>
                <a:highlight>
                  <a:srgbClr val="FFFFFF"/>
                </a:highlight>
                <a:latin typeface="Times New Roman"/>
                <a:ea typeface="Times New Roman"/>
                <a:cs typeface="Times New Roman"/>
                <a:sym typeface="Times New Roman"/>
              </a:rPr>
              <a:t> Signal File as </a:t>
            </a:r>
            <a:r>
              <a:rPr lang="en-US" sz="2000" b="1">
                <a:solidFill>
                  <a:srgbClr val="212529"/>
                </a:solidFill>
                <a:highlight>
                  <a:srgbClr val="FFFFFF"/>
                </a:highlight>
                <a:latin typeface="Times New Roman"/>
                <a:ea typeface="Times New Roman"/>
                <a:cs typeface="Times New Roman"/>
                <a:sym typeface="Times New Roman"/>
              </a:rPr>
              <a:t>.REC</a:t>
            </a:r>
            <a:r>
              <a:rPr lang="en-US" sz="2000">
                <a:solidFill>
                  <a:srgbClr val="212529"/>
                </a:solidFill>
                <a:highlight>
                  <a:srgbClr val="FFFFFF"/>
                </a:highlight>
                <a:latin typeface="Times New Roman"/>
                <a:ea typeface="Times New Roman"/>
                <a:cs typeface="Times New Roman"/>
                <a:sym typeface="Times New Roman"/>
              </a:rPr>
              <a:t> format</a:t>
            </a:r>
            <a:endParaRPr sz="2000">
              <a:solidFill>
                <a:srgbClr val="212529"/>
              </a:solidFill>
              <a:highlight>
                <a:srgbClr val="FFFFFF"/>
              </a:highlight>
              <a:latin typeface="Times New Roman"/>
              <a:ea typeface="Times New Roman"/>
              <a:cs typeface="Times New Roman"/>
              <a:sym typeface="Times New Roman"/>
            </a:endParaRPr>
          </a:p>
          <a:p>
            <a:pPr marL="457200" lvl="0" indent="-355600" algn="just" rtl="0">
              <a:spcBef>
                <a:spcPts val="0"/>
              </a:spcBef>
              <a:spcAft>
                <a:spcPts val="0"/>
              </a:spcAft>
              <a:buClr>
                <a:srgbClr val="212529"/>
              </a:buClr>
              <a:buSzPts val="2000"/>
              <a:buChar char="●"/>
            </a:pPr>
            <a:r>
              <a:rPr lang="en-US" sz="2000">
                <a:solidFill>
                  <a:srgbClr val="212529"/>
                </a:solidFill>
                <a:highlight>
                  <a:srgbClr val="FFFFFF"/>
                </a:highlight>
                <a:latin typeface="Times New Roman"/>
                <a:ea typeface="Times New Roman"/>
                <a:cs typeface="Times New Roman"/>
                <a:sym typeface="Times New Roman"/>
              </a:rPr>
              <a:t> Respiratory Events File as </a:t>
            </a:r>
            <a:r>
              <a:rPr lang="en-US" sz="2000" b="1">
                <a:solidFill>
                  <a:srgbClr val="212529"/>
                </a:solidFill>
                <a:highlight>
                  <a:srgbClr val="FFFFFF"/>
                </a:highlight>
                <a:latin typeface="Times New Roman"/>
                <a:ea typeface="Times New Roman"/>
                <a:cs typeface="Times New Roman"/>
                <a:sym typeface="Times New Roman"/>
              </a:rPr>
              <a:t>.TXT</a:t>
            </a:r>
            <a:r>
              <a:rPr lang="en-US" sz="2000">
                <a:solidFill>
                  <a:srgbClr val="212529"/>
                </a:solidFill>
                <a:highlight>
                  <a:srgbClr val="FFFFFF"/>
                </a:highlight>
                <a:latin typeface="Times New Roman"/>
                <a:ea typeface="Times New Roman"/>
                <a:cs typeface="Times New Roman"/>
                <a:sym typeface="Times New Roman"/>
              </a:rPr>
              <a:t> format</a:t>
            </a:r>
            <a:endParaRPr sz="2000">
              <a:solidFill>
                <a:srgbClr val="212529"/>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0"/>
          <p:cNvSpPr/>
          <p:nvPr/>
        </p:nvSpPr>
        <p:spPr>
          <a:xfrm>
            <a:off x="0" y="0"/>
            <a:ext cx="9144000" cy="1135500"/>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rPr>
              <a:t>DATA SET ACQUISITION</a:t>
            </a:r>
            <a:endParaRPr sz="3000" b="1">
              <a:solidFill>
                <a:schemeClr val="lt1"/>
              </a:solidFill>
              <a:latin typeface="Arial"/>
              <a:ea typeface="Arial"/>
              <a:cs typeface="Arial"/>
              <a:sym typeface="Arial"/>
            </a:endParaRPr>
          </a:p>
        </p:txBody>
      </p:sp>
      <p:pic>
        <p:nvPicPr>
          <p:cNvPr id="365" name="Google Shape;365;p40"/>
          <p:cNvPicPr preferRelativeResize="0"/>
          <p:nvPr/>
        </p:nvPicPr>
        <p:blipFill rotWithShape="1">
          <a:blip r:embed="rId3">
            <a:alphaModFix/>
          </a:blip>
          <a:srcRect/>
          <a:stretch/>
        </p:blipFill>
        <p:spPr>
          <a:xfrm>
            <a:off x="7885085" y="5665838"/>
            <a:ext cx="1174719" cy="1152343"/>
          </a:xfrm>
          <a:prstGeom prst="rect">
            <a:avLst/>
          </a:prstGeom>
          <a:noFill/>
          <a:ln>
            <a:noFill/>
          </a:ln>
        </p:spPr>
      </p:pic>
      <p:sp>
        <p:nvSpPr>
          <p:cNvPr id="366" name="Google Shape;366;p40"/>
          <p:cNvSpPr/>
          <p:nvPr/>
        </p:nvSpPr>
        <p:spPr>
          <a:xfrm>
            <a:off x="442451" y="1442820"/>
            <a:ext cx="9144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7" name="Google Shape;367;p40"/>
          <p:cNvSpPr/>
          <p:nvPr/>
        </p:nvSpPr>
        <p:spPr>
          <a:xfrm>
            <a:off x="-75320" y="1442820"/>
            <a:ext cx="9144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40"/>
          <p:cNvSpPr/>
          <p:nvPr/>
        </p:nvSpPr>
        <p:spPr>
          <a:xfrm>
            <a:off x="442451" y="689112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369" name="Google Shape;369;p40"/>
          <p:cNvSpPr txBox="1"/>
          <p:nvPr/>
        </p:nvSpPr>
        <p:spPr>
          <a:xfrm>
            <a:off x="174875" y="1260650"/>
            <a:ext cx="8319600" cy="541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400"/>
              </a:spcBef>
              <a:spcAft>
                <a:spcPts val="0"/>
              </a:spcAft>
              <a:buClr>
                <a:schemeClr val="dk1"/>
              </a:buClr>
              <a:buSzPts val="1100"/>
              <a:buFont typeface="Arial"/>
              <a:buNone/>
            </a:pPr>
            <a:r>
              <a:rPr lang="en-US" sz="1700" b="1">
                <a:solidFill>
                  <a:schemeClr val="dk1"/>
                </a:solidFill>
                <a:latin typeface="Times New Roman"/>
                <a:ea typeface="Times New Roman"/>
                <a:cs typeface="Times New Roman"/>
                <a:sym typeface="Times New Roman"/>
              </a:rPr>
              <a:t>Signals Recorded:</a:t>
            </a:r>
            <a:endParaRPr sz="1700" b="1">
              <a:solidFill>
                <a:schemeClr val="dk1"/>
              </a:solidFill>
              <a:latin typeface="Times New Roman"/>
              <a:ea typeface="Times New Roman"/>
              <a:cs typeface="Times New Roman"/>
              <a:sym typeface="Times New Roman"/>
            </a:endParaRPr>
          </a:p>
          <a:p>
            <a:pPr marL="457200" lvl="0" indent="-336550" algn="l" rtl="0">
              <a:lnSpc>
                <a:spcPct val="100000"/>
              </a:lnSpc>
              <a:spcBef>
                <a:spcPts val="120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EEG: C3-A2, C4-A1</a:t>
            </a:r>
            <a:endParaRPr sz="1700">
              <a:solidFill>
                <a:schemeClr val="dk1"/>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Left &amp; Right EOG</a:t>
            </a:r>
            <a:endParaRPr sz="1700">
              <a:solidFill>
                <a:schemeClr val="dk1"/>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Submental EMG</a:t>
            </a:r>
            <a:endParaRPr sz="1700">
              <a:solidFill>
                <a:schemeClr val="dk1"/>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ECG: Modified lead V2</a:t>
            </a:r>
            <a:endParaRPr sz="1700">
              <a:solidFill>
                <a:schemeClr val="dk1"/>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Oro-nasal airflow</a:t>
            </a:r>
            <a:endParaRPr sz="1700">
              <a:solidFill>
                <a:schemeClr val="dk1"/>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Ribcage &amp; abdomen movements </a:t>
            </a:r>
            <a:endParaRPr sz="1700">
              <a:solidFill>
                <a:schemeClr val="dk1"/>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Oxygen saturation </a:t>
            </a:r>
            <a:endParaRPr sz="1700">
              <a:solidFill>
                <a:schemeClr val="dk1"/>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Snoring and Body position</a:t>
            </a:r>
            <a:endParaRPr sz="1700" b="1">
              <a:solidFill>
                <a:schemeClr val="dk1"/>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US" sz="1700" b="1">
                <a:solidFill>
                  <a:schemeClr val="dk1"/>
                </a:solidFill>
                <a:latin typeface="Times New Roman"/>
                <a:ea typeface="Times New Roman"/>
                <a:cs typeface="Times New Roman"/>
                <a:sym typeface="Times New Roman"/>
              </a:rPr>
              <a:t>Filtration:</a:t>
            </a:r>
            <a:endParaRPr sz="1700" b="1">
              <a:solidFill>
                <a:schemeClr val="dk1"/>
              </a:solidFill>
              <a:latin typeface="Times New Roman"/>
              <a:ea typeface="Times New Roman"/>
              <a:cs typeface="Times New Roman"/>
              <a:sym typeface="Times New Roman"/>
            </a:endParaRPr>
          </a:p>
          <a:p>
            <a:pPr marL="457200" lvl="0" indent="-336550" algn="l" rtl="0">
              <a:lnSpc>
                <a:spcPct val="115000"/>
              </a:lnSpc>
              <a:spcBef>
                <a:spcPts val="1200"/>
              </a:spcBef>
              <a:spcAft>
                <a:spcPts val="0"/>
              </a:spcAft>
              <a:buClr>
                <a:schemeClr val="dk1"/>
              </a:buClr>
              <a:buSzPts val="1700"/>
              <a:buFont typeface="Times New Roman"/>
              <a:buChar char="●"/>
            </a:pPr>
            <a:r>
              <a:rPr lang="en-US" sz="1700" b="1">
                <a:solidFill>
                  <a:schemeClr val="dk1"/>
                </a:solidFill>
                <a:latin typeface="Times New Roman"/>
                <a:ea typeface="Times New Roman"/>
                <a:cs typeface="Times New Roman"/>
                <a:sym typeface="Times New Roman"/>
              </a:rPr>
              <a:t>Band-Pass Filter (0.5–45 Hz):</a:t>
            </a:r>
            <a:endParaRPr sz="1700" b="1">
              <a:solidFill>
                <a:schemeClr val="dk1"/>
              </a:solidFill>
              <a:latin typeface="Times New Roman"/>
              <a:ea typeface="Times New Roman"/>
              <a:cs typeface="Times New Roman"/>
              <a:sym typeface="Times New Roman"/>
            </a:endParaRPr>
          </a:p>
          <a:p>
            <a:pPr marL="457200" lvl="0" indent="0" algn="l" rtl="0">
              <a:lnSpc>
                <a:spcPct val="115000"/>
              </a:lnSpc>
              <a:spcBef>
                <a:spcPts val="1200"/>
              </a:spcBef>
              <a:spcAft>
                <a:spcPts val="0"/>
              </a:spcAft>
              <a:buNone/>
            </a:pPr>
            <a:r>
              <a:rPr lang="en-US" sz="1700">
                <a:solidFill>
                  <a:schemeClr val="dk1"/>
                </a:solidFill>
                <a:latin typeface="Times New Roman"/>
                <a:ea typeface="Times New Roman"/>
                <a:cs typeface="Times New Roman"/>
                <a:sym typeface="Times New Roman"/>
              </a:rPr>
              <a:t>Retains the physiological EEG range (delta, theta, alpha, beta) while eliminating </a:t>
            </a:r>
            <a:r>
              <a:rPr lang="en-US" sz="1700" b="1">
                <a:solidFill>
                  <a:schemeClr val="dk1"/>
                </a:solidFill>
                <a:latin typeface="Times New Roman"/>
                <a:ea typeface="Times New Roman"/>
                <a:cs typeface="Times New Roman"/>
                <a:sym typeface="Times New Roman"/>
              </a:rPr>
              <a:t>low-frequency drifts</a:t>
            </a:r>
            <a:r>
              <a:rPr lang="en-US" sz="1700">
                <a:solidFill>
                  <a:schemeClr val="dk1"/>
                </a:solidFill>
                <a:latin typeface="Times New Roman"/>
                <a:ea typeface="Times New Roman"/>
                <a:cs typeface="Times New Roman"/>
                <a:sym typeface="Times New Roman"/>
              </a:rPr>
              <a:t> and </a:t>
            </a:r>
            <a:r>
              <a:rPr lang="en-US" sz="1700" b="1">
                <a:solidFill>
                  <a:schemeClr val="dk1"/>
                </a:solidFill>
                <a:latin typeface="Times New Roman"/>
                <a:ea typeface="Times New Roman"/>
                <a:cs typeface="Times New Roman"/>
                <a:sym typeface="Times New Roman"/>
              </a:rPr>
              <a:t>high-frequency noise</a:t>
            </a:r>
            <a:r>
              <a:rPr lang="en-US" sz="1700">
                <a:solidFill>
                  <a:schemeClr val="dk1"/>
                </a:solidFill>
                <a:latin typeface="Times New Roman"/>
                <a:ea typeface="Times New Roman"/>
                <a:cs typeface="Times New Roman"/>
                <a:sym typeface="Times New Roman"/>
              </a:rPr>
              <a:t>.</a:t>
            </a:r>
            <a:endParaRPr sz="1700" b="1">
              <a:solidFill>
                <a:schemeClr val="dk1"/>
              </a:solidFill>
              <a:latin typeface="Times New Roman"/>
              <a:ea typeface="Times New Roman"/>
              <a:cs typeface="Times New Roman"/>
              <a:sym typeface="Times New Roman"/>
            </a:endParaRPr>
          </a:p>
          <a:p>
            <a:pPr marL="457200" lvl="0" indent="-336550" algn="l" rtl="0">
              <a:lnSpc>
                <a:spcPct val="115000"/>
              </a:lnSpc>
              <a:spcBef>
                <a:spcPts val="1200"/>
              </a:spcBef>
              <a:spcAft>
                <a:spcPts val="0"/>
              </a:spcAft>
              <a:buClr>
                <a:schemeClr val="dk1"/>
              </a:buClr>
              <a:buSzPts val="1700"/>
              <a:buFont typeface="Times New Roman"/>
              <a:buChar char="●"/>
            </a:pPr>
            <a:r>
              <a:rPr lang="en-US" sz="1700" b="1">
                <a:solidFill>
                  <a:schemeClr val="dk1"/>
                </a:solidFill>
                <a:latin typeface="Times New Roman"/>
                <a:ea typeface="Times New Roman"/>
                <a:cs typeface="Times New Roman"/>
                <a:sym typeface="Times New Roman"/>
              </a:rPr>
              <a:t>Notch Filter (50 Hz):</a:t>
            </a:r>
            <a:endParaRPr sz="1700" b="1">
              <a:solidFill>
                <a:schemeClr val="dk1"/>
              </a:solidFill>
              <a:latin typeface="Times New Roman"/>
              <a:ea typeface="Times New Roman"/>
              <a:cs typeface="Times New Roman"/>
              <a:sym typeface="Times New Roman"/>
            </a:endParaRPr>
          </a:p>
          <a:p>
            <a:pPr marL="457200" lvl="0" indent="0" algn="l" rtl="0">
              <a:lnSpc>
                <a:spcPct val="115000"/>
              </a:lnSpc>
              <a:spcBef>
                <a:spcPts val="1200"/>
              </a:spcBef>
              <a:spcAft>
                <a:spcPts val="0"/>
              </a:spcAft>
              <a:buNone/>
            </a:pPr>
            <a:r>
              <a:rPr lang="en-US" sz="1700" b="1">
                <a:solidFill>
                  <a:schemeClr val="dk1"/>
                </a:solidFill>
                <a:latin typeface="Times New Roman"/>
                <a:ea typeface="Times New Roman"/>
                <a:cs typeface="Times New Roman"/>
                <a:sym typeface="Times New Roman"/>
              </a:rPr>
              <a:t> </a:t>
            </a:r>
            <a:r>
              <a:rPr lang="en-US" sz="1700">
                <a:solidFill>
                  <a:schemeClr val="dk1"/>
                </a:solidFill>
                <a:latin typeface="Times New Roman"/>
                <a:ea typeface="Times New Roman"/>
                <a:cs typeface="Times New Roman"/>
                <a:sym typeface="Times New Roman"/>
              </a:rPr>
              <a:t>Removes </a:t>
            </a:r>
            <a:r>
              <a:rPr lang="en-US" sz="1700" b="1">
                <a:solidFill>
                  <a:schemeClr val="dk1"/>
                </a:solidFill>
                <a:latin typeface="Times New Roman"/>
                <a:ea typeface="Times New Roman"/>
                <a:cs typeface="Times New Roman"/>
                <a:sym typeface="Times New Roman"/>
              </a:rPr>
              <a:t>power line interference</a:t>
            </a:r>
            <a:r>
              <a:rPr lang="en-US" sz="1700">
                <a:solidFill>
                  <a:schemeClr val="dk1"/>
                </a:solidFill>
                <a:latin typeface="Times New Roman"/>
                <a:ea typeface="Times New Roman"/>
                <a:cs typeface="Times New Roman"/>
                <a:sym typeface="Times New Roman"/>
              </a:rPr>
              <a:t> (50 Hz) that can distort EEG features.</a:t>
            </a:r>
            <a:endParaRPr sz="1700" b="1">
              <a:solidFill>
                <a:schemeClr val="dk1"/>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endParaRPr sz="1800" b="1">
              <a:solidFill>
                <a:schemeClr val="dk1"/>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endParaRPr sz="1700" b="1">
              <a:solidFill>
                <a:schemeClr val="dk1"/>
              </a:solidFill>
            </a:endParaRPr>
          </a:p>
          <a:p>
            <a:pPr marL="0" lvl="0" indent="0" algn="l" rtl="0">
              <a:lnSpc>
                <a:spcPct val="100000"/>
              </a:lnSpc>
              <a:spcBef>
                <a:spcPts val="1200"/>
              </a:spcBef>
              <a:spcAft>
                <a:spcPts val="0"/>
              </a:spcAft>
              <a:buNone/>
            </a:pPr>
            <a:endParaRPr sz="1700">
              <a:solidFill>
                <a:schemeClr val="dk1"/>
              </a:solidFill>
            </a:endParaRPr>
          </a:p>
          <a:p>
            <a:pPr marL="0" lvl="0" indent="0" algn="l" rtl="0">
              <a:spcBef>
                <a:spcPts val="1200"/>
              </a:spcBef>
              <a:spcAft>
                <a:spcPts val="0"/>
              </a:spcAft>
              <a:buNone/>
            </a:pPr>
            <a:endParaRPr sz="1800" b="1">
              <a:solidFill>
                <a:schemeClr val="dk1"/>
              </a:solidFill>
            </a:endParaRPr>
          </a:p>
        </p:txBody>
      </p:sp>
      <p:sp>
        <p:nvSpPr>
          <p:cNvPr id="370" name="Google Shape;370;p40"/>
          <p:cNvSpPr txBox="1"/>
          <p:nvPr/>
        </p:nvSpPr>
        <p:spPr>
          <a:xfrm>
            <a:off x="4611952" y="1309335"/>
            <a:ext cx="3963600" cy="30111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US" sz="2000" b="1">
                <a:solidFill>
                  <a:schemeClr val="dk1"/>
                </a:solidFill>
                <a:latin typeface="Times New Roman"/>
                <a:ea typeface="Times New Roman"/>
                <a:cs typeface="Times New Roman"/>
                <a:sym typeface="Times New Roman"/>
              </a:rPr>
              <a:t>Respiratory Events:</a:t>
            </a:r>
            <a:endParaRPr sz="2000" b="1">
              <a:solidFill>
                <a:schemeClr val="dk1"/>
              </a:solidFill>
              <a:latin typeface="Times New Roman"/>
              <a:ea typeface="Times New Roman"/>
              <a:cs typeface="Times New Roman"/>
              <a:sym typeface="Times New Roman"/>
            </a:endParaRPr>
          </a:p>
          <a:p>
            <a:pPr marL="457200" lvl="0" indent="-342900" algn="l" rtl="0">
              <a:lnSpc>
                <a:spcPct val="115000"/>
              </a:lnSpc>
              <a:spcBef>
                <a:spcPts val="1200"/>
              </a:spcBef>
              <a:spcAft>
                <a:spcPts val="0"/>
              </a:spcAft>
              <a:buClr>
                <a:srgbClr val="212529"/>
              </a:buClr>
              <a:buSzPts val="1800"/>
              <a:buFont typeface="Times New Roman"/>
              <a:buChar char="●"/>
            </a:pPr>
            <a:r>
              <a:rPr lang="en-US" sz="1800">
                <a:solidFill>
                  <a:srgbClr val="212529"/>
                </a:solidFill>
                <a:highlight>
                  <a:schemeClr val="lt1"/>
                </a:highlight>
                <a:latin typeface="Times New Roman"/>
                <a:ea typeface="Times New Roman"/>
                <a:cs typeface="Times New Roman"/>
                <a:sym typeface="Times New Roman"/>
              </a:rPr>
              <a:t>HYP - Hypopnea</a:t>
            </a:r>
            <a:endParaRPr sz="1800">
              <a:solidFill>
                <a:srgbClr val="212529"/>
              </a:solidFill>
              <a:highlight>
                <a:schemeClr val="lt1"/>
              </a:highlight>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212529"/>
              </a:buClr>
              <a:buSzPts val="1800"/>
              <a:buFont typeface="Times New Roman"/>
              <a:buChar char="●"/>
            </a:pPr>
            <a:r>
              <a:rPr lang="en-US" sz="1800">
                <a:solidFill>
                  <a:srgbClr val="212529"/>
                </a:solidFill>
                <a:highlight>
                  <a:schemeClr val="lt1"/>
                </a:highlight>
                <a:latin typeface="Times New Roman"/>
                <a:ea typeface="Times New Roman"/>
                <a:cs typeface="Times New Roman"/>
                <a:sym typeface="Times New Roman"/>
              </a:rPr>
              <a:t>C - Central</a:t>
            </a:r>
            <a:endParaRPr sz="1800">
              <a:solidFill>
                <a:srgbClr val="212529"/>
              </a:solidFill>
              <a:highlight>
                <a:schemeClr val="lt1"/>
              </a:highlight>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212529"/>
              </a:buClr>
              <a:buSzPts val="1800"/>
              <a:buFont typeface="Times New Roman"/>
              <a:buChar char="●"/>
            </a:pPr>
            <a:r>
              <a:rPr lang="en-US" sz="1800">
                <a:solidFill>
                  <a:srgbClr val="212529"/>
                </a:solidFill>
                <a:highlight>
                  <a:schemeClr val="lt1"/>
                </a:highlight>
                <a:latin typeface="Times New Roman"/>
                <a:ea typeface="Times New Roman"/>
                <a:cs typeface="Times New Roman"/>
                <a:sym typeface="Times New Roman"/>
              </a:rPr>
              <a:t>O - Obstructive</a:t>
            </a:r>
            <a:endParaRPr sz="1800">
              <a:solidFill>
                <a:srgbClr val="212529"/>
              </a:solidFill>
              <a:highlight>
                <a:schemeClr val="lt1"/>
              </a:highlight>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212529"/>
              </a:buClr>
              <a:buSzPts val="1800"/>
              <a:buFont typeface="Times New Roman"/>
              <a:buChar char="●"/>
            </a:pPr>
            <a:r>
              <a:rPr lang="en-US" sz="1800">
                <a:solidFill>
                  <a:srgbClr val="212529"/>
                </a:solidFill>
                <a:highlight>
                  <a:schemeClr val="lt1"/>
                </a:highlight>
                <a:latin typeface="Times New Roman"/>
                <a:ea typeface="Times New Roman"/>
                <a:cs typeface="Times New Roman"/>
                <a:sym typeface="Times New Roman"/>
              </a:rPr>
              <a:t>M - Mixed</a:t>
            </a:r>
            <a:endParaRPr sz="1800">
              <a:solidFill>
                <a:srgbClr val="212529"/>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1"/>
          <p:cNvSpPr/>
          <p:nvPr/>
        </p:nvSpPr>
        <p:spPr>
          <a:xfrm>
            <a:off x="0" y="0"/>
            <a:ext cx="9144000" cy="1135500"/>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rPr>
              <a:t>EEG EXTRACTION AND MAPPING</a:t>
            </a:r>
            <a:endParaRPr sz="3000" b="1">
              <a:solidFill>
                <a:schemeClr val="lt1"/>
              </a:solidFill>
              <a:latin typeface="Arial"/>
              <a:ea typeface="Arial"/>
              <a:cs typeface="Arial"/>
              <a:sym typeface="Arial"/>
            </a:endParaRPr>
          </a:p>
        </p:txBody>
      </p:sp>
      <p:sp>
        <p:nvSpPr>
          <p:cNvPr id="377" name="Google Shape;377;p41"/>
          <p:cNvSpPr/>
          <p:nvPr/>
        </p:nvSpPr>
        <p:spPr>
          <a:xfrm>
            <a:off x="442451" y="1442820"/>
            <a:ext cx="9144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41"/>
          <p:cNvSpPr/>
          <p:nvPr/>
        </p:nvSpPr>
        <p:spPr>
          <a:xfrm>
            <a:off x="-75320" y="1442820"/>
            <a:ext cx="9144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379;p41"/>
          <p:cNvSpPr/>
          <p:nvPr/>
        </p:nvSpPr>
        <p:spPr>
          <a:xfrm>
            <a:off x="442451" y="689112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pic>
        <p:nvPicPr>
          <p:cNvPr id="380" name="Google Shape;380;p41" title="raw1000.png"/>
          <p:cNvPicPr preferRelativeResize="0"/>
          <p:nvPr/>
        </p:nvPicPr>
        <p:blipFill rotWithShape="1">
          <a:blip r:embed="rId3">
            <a:alphaModFix/>
          </a:blip>
          <a:srcRect l="8727" t="2510" r="6619" b="3469"/>
          <a:stretch/>
        </p:blipFill>
        <p:spPr>
          <a:xfrm>
            <a:off x="0" y="1232439"/>
            <a:ext cx="9144000" cy="5198175"/>
          </a:xfrm>
          <a:prstGeom prst="rect">
            <a:avLst/>
          </a:prstGeom>
          <a:noFill/>
          <a:ln>
            <a:noFill/>
          </a:ln>
        </p:spPr>
      </p:pic>
      <p:pic>
        <p:nvPicPr>
          <p:cNvPr id="381" name="Google Shape;381;p41"/>
          <p:cNvPicPr preferRelativeResize="0"/>
          <p:nvPr/>
        </p:nvPicPr>
        <p:blipFill rotWithShape="1">
          <a:blip r:embed="rId4">
            <a:alphaModFix/>
          </a:blip>
          <a:srcRect/>
          <a:stretch/>
        </p:blipFill>
        <p:spPr>
          <a:xfrm>
            <a:off x="8024776" y="5774954"/>
            <a:ext cx="1063500" cy="1043221"/>
          </a:xfrm>
          <a:prstGeom prst="rect">
            <a:avLst/>
          </a:prstGeom>
          <a:noFill/>
          <a:ln>
            <a:noFill/>
          </a:ln>
        </p:spPr>
      </p:pic>
      <p:sp>
        <p:nvSpPr>
          <p:cNvPr id="382" name="Google Shape;382;p41"/>
          <p:cNvSpPr txBox="1"/>
          <p:nvPr/>
        </p:nvSpPr>
        <p:spPr>
          <a:xfrm>
            <a:off x="823525" y="6325863"/>
            <a:ext cx="6140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5"/>
          <p:cNvSpPr txBox="1">
            <a:spLocks noGrp="1"/>
          </p:cNvSpPr>
          <p:nvPr>
            <p:ph type="body" idx="1"/>
          </p:nvPr>
        </p:nvSpPr>
        <p:spPr>
          <a:xfrm>
            <a:off x="4293224" y="1312750"/>
            <a:ext cx="4599000" cy="56583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1000"/>
              </a:spcBef>
              <a:spcAft>
                <a:spcPts val="0"/>
              </a:spcAft>
              <a:buNone/>
            </a:pPr>
            <a:r>
              <a:rPr lang="en-US" sz="2000" b="1" u="sng" dirty="0">
                <a:latin typeface="Times New Roman"/>
                <a:ea typeface="Times New Roman"/>
                <a:cs typeface="Times New Roman"/>
                <a:sym typeface="Times New Roman"/>
              </a:rPr>
              <a:t>SLEEP APNEA</a:t>
            </a:r>
            <a:endParaRPr sz="2000" b="1" u="sng" dirty="0">
              <a:latin typeface="Times New Roman"/>
              <a:ea typeface="Times New Roman"/>
              <a:cs typeface="Times New Roman"/>
              <a:sym typeface="Times New Roman"/>
            </a:endParaRPr>
          </a:p>
          <a:p>
            <a:pPr marL="228600" lvl="0" indent="-241300" algn="just" rtl="0">
              <a:lnSpc>
                <a:spcPct val="115000"/>
              </a:lnSpc>
              <a:spcBef>
                <a:spcPts val="1000"/>
              </a:spcBef>
              <a:spcAft>
                <a:spcPts val="0"/>
              </a:spcAft>
              <a:buSzPts val="2000"/>
              <a:buFont typeface="Times New Roman"/>
              <a:buChar char="⮚"/>
            </a:pPr>
            <a:r>
              <a:rPr lang="en-US" sz="2000" dirty="0">
                <a:latin typeface="Times New Roman"/>
                <a:ea typeface="Times New Roman"/>
                <a:cs typeface="Times New Roman"/>
                <a:sym typeface="Times New Roman"/>
              </a:rPr>
              <a:t>Sleep apnea (SA) is a prevalent sleep related respiratory and neurological disorder, characterized by </a:t>
            </a:r>
            <a:endParaRPr sz="2000" dirty="0">
              <a:latin typeface="Times New Roman"/>
              <a:ea typeface="Times New Roman"/>
              <a:cs typeface="Times New Roman"/>
              <a:sym typeface="Times New Roman"/>
            </a:endParaRPr>
          </a:p>
          <a:p>
            <a:pPr marL="685800" lvl="1" indent="-241300" algn="just" rtl="0">
              <a:lnSpc>
                <a:spcPct val="115000"/>
              </a:lnSpc>
              <a:spcBef>
                <a:spcPts val="500"/>
              </a:spcBef>
              <a:spcAft>
                <a:spcPts val="0"/>
              </a:spcAft>
              <a:buSzPts val="2000"/>
              <a:buFont typeface="Times New Roman"/>
              <a:buChar char="•"/>
            </a:pPr>
            <a:r>
              <a:rPr lang="en-US" sz="2000" dirty="0">
                <a:latin typeface="Times New Roman"/>
                <a:ea typeface="Times New Roman"/>
                <a:cs typeface="Times New Roman"/>
                <a:sym typeface="Times New Roman"/>
              </a:rPr>
              <a:t>frequent interruptions in breathing during sleep, leading to decreased levels of blood oxygen.</a:t>
            </a:r>
            <a:endParaRPr sz="2000" dirty="0">
              <a:latin typeface="Times New Roman"/>
              <a:ea typeface="Times New Roman"/>
              <a:cs typeface="Times New Roman"/>
              <a:sym typeface="Times New Roman"/>
            </a:endParaRPr>
          </a:p>
          <a:p>
            <a:pPr marL="685800" lvl="1" indent="-241300" algn="just" rtl="0">
              <a:lnSpc>
                <a:spcPct val="115000"/>
              </a:lnSpc>
              <a:spcBef>
                <a:spcPts val="500"/>
              </a:spcBef>
              <a:spcAft>
                <a:spcPts val="0"/>
              </a:spcAft>
              <a:buSzPts val="2000"/>
              <a:buFont typeface="Times New Roman"/>
              <a:buChar char="•"/>
            </a:pPr>
            <a:r>
              <a:rPr lang="en-US" sz="2000" dirty="0">
                <a:latin typeface="Times New Roman"/>
                <a:ea typeface="Times New Roman"/>
                <a:cs typeface="Times New Roman"/>
                <a:sym typeface="Times New Roman"/>
              </a:rPr>
              <a:t>Recurrent breathing interruptions lasting around 10-20 seconds during sleep.</a:t>
            </a:r>
            <a:endParaRPr sz="2000" dirty="0">
              <a:latin typeface="Times New Roman"/>
              <a:ea typeface="Times New Roman"/>
              <a:cs typeface="Times New Roman"/>
              <a:sym typeface="Times New Roman"/>
            </a:endParaRPr>
          </a:p>
          <a:p>
            <a:pPr marL="228600" lvl="0" indent="0" algn="just" rtl="0">
              <a:lnSpc>
                <a:spcPct val="115000"/>
              </a:lnSpc>
              <a:spcBef>
                <a:spcPts val="1000"/>
              </a:spcBef>
              <a:spcAft>
                <a:spcPts val="0"/>
              </a:spcAft>
              <a:buNone/>
            </a:pPr>
            <a:endParaRPr sz="2000" dirty="0">
              <a:latin typeface="Times New Roman"/>
              <a:ea typeface="Times New Roman"/>
              <a:cs typeface="Times New Roman"/>
              <a:sym typeface="Times New Roman"/>
            </a:endParaRPr>
          </a:p>
        </p:txBody>
      </p:sp>
      <p:sp>
        <p:nvSpPr>
          <p:cNvPr id="109" name="Google Shape;109;p15"/>
          <p:cNvSpPr/>
          <p:nvPr/>
        </p:nvSpPr>
        <p:spPr>
          <a:xfrm>
            <a:off x="0" y="0"/>
            <a:ext cx="9144000" cy="1135500"/>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latin typeface="Arial"/>
                <a:ea typeface="Arial"/>
                <a:cs typeface="Arial"/>
                <a:sym typeface="Arial"/>
              </a:rPr>
              <a:t>Introduction - S</a:t>
            </a:r>
            <a:r>
              <a:rPr lang="en-US" sz="3000" b="1">
                <a:solidFill>
                  <a:schemeClr val="lt1"/>
                </a:solidFill>
              </a:rPr>
              <a:t>leep Apnea</a:t>
            </a:r>
            <a:endParaRPr sz="3000" b="1">
              <a:solidFill>
                <a:schemeClr val="lt1"/>
              </a:solidFill>
              <a:latin typeface="Arial"/>
              <a:ea typeface="Arial"/>
              <a:cs typeface="Arial"/>
              <a:sym typeface="Arial"/>
            </a:endParaRPr>
          </a:p>
        </p:txBody>
      </p:sp>
      <p:pic>
        <p:nvPicPr>
          <p:cNvPr id="110" name="Google Shape;110;p15"/>
          <p:cNvPicPr preferRelativeResize="0"/>
          <p:nvPr/>
        </p:nvPicPr>
        <p:blipFill rotWithShape="1">
          <a:blip r:embed="rId3">
            <a:alphaModFix/>
          </a:blip>
          <a:srcRect/>
          <a:stretch/>
        </p:blipFill>
        <p:spPr>
          <a:xfrm>
            <a:off x="7828731" y="5658374"/>
            <a:ext cx="1174719" cy="1152343"/>
          </a:xfrm>
          <a:prstGeom prst="rect">
            <a:avLst/>
          </a:prstGeom>
          <a:noFill/>
          <a:ln>
            <a:noFill/>
          </a:ln>
        </p:spPr>
      </p:pic>
      <p:sp>
        <p:nvSpPr>
          <p:cNvPr id="112" name="Google Shape;112;p15"/>
          <p:cNvSpPr txBox="1"/>
          <p:nvPr/>
        </p:nvSpPr>
        <p:spPr>
          <a:xfrm>
            <a:off x="140900" y="6503900"/>
            <a:ext cx="4532100" cy="3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i="1" dirty="0">
                <a:solidFill>
                  <a:schemeClr val="dk1"/>
                </a:solidFill>
                <a:latin typeface="Calibri"/>
                <a:ea typeface="Calibri"/>
                <a:cs typeface="Calibri"/>
                <a:sym typeface="Calibri"/>
              </a:rPr>
              <a:t>Fgi1: Sleep Apnea, source- www.mayoclinic.org</a:t>
            </a:r>
            <a:endParaRPr sz="1200" i="1" dirty="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2"/>
          <p:cNvSpPr/>
          <p:nvPr/>
        </p:nvSpPr>
        <p:spPr>
          <a:xfrm>
            <a:off x="0" y="0"/>
            <a:ext cx="9144000" cy="1135500"/>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rPr>
              <a:t>Significance of C3A2 and C4A1</a:t>
            </a:r>
            <a:endParaRPr sz="3000" b="1">
              <a:solidFill>
                <a:schemeClr val="lt1"/>
              </a:solidFill>
              <a:latin typeface="Arial"/>
              <a:ea typeface="Arial"/>
              <a:cs typeface="Arial"/>
              <a:sym typeface="Arial"/>
            </a:endParaRPr>
          </a:p>
        </p:txBody>
      </p:sp>
      <p:pic>
        <p:nvPicPr>
          <p:cNvPr id="389" name="Google Shape;389;p42"/>
          <p:cNvPicPr preferRelativeResize="0"/>
          <p:nvPr/>
        </p:nvPicPr>
        <p:blipFill rotWithShape="1">
          <a:blip r:embed="rId3">
            <a:alphaModFix/>
          </a:blip>
          <a:srcRect/>
          <a:stretch/>
        </p:blipFill>
        <p:spPr>
          <a:xfrm>
            <a:off x="7885085" y="5665838"/>
            <a:ext cx="1174719" cy="1152343"/>
          </a:xfrm>
          <a:prstGeom prst="rect">
            <a:avLst/>
          </a:prstGeom>
          <a:noFill/>
          <a:ln>
            <a:noFill/>
          </a:ln>
        </p:spPr>
      </p:pic>
      <p:sp>
        <p:nvSpPr>
          <p:cNvPr id="390" name="Google Shape;390;p42"/>
          <p:cNvSpPr/>
          <p:nvPr/>
        </p:nvSpPr>
        <p:spPr>
          <a:xfrm>
            <a:off x="442451" y="1442820"/>
            <a:ext cx="9144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 name="Google Shape;391;p42"/>
          <p:cNvSpPr/>
          <p:nvPr/>
        </p:nvSpPr>
        <p:spPr>
          <a:xfrm>
            <a:off x="-75320" y="1442820"/>
            <a:ext cx="9144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 name="Google Shape;392;p42"/>
          <p:cNvSpPr/>
          <p:nvPr/>
        </p:nvSpPr>
        <p:spPr>
          <a:xfrm>
            <a:off x="442451" y="689112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393" name="Google Shape;393;p42"/>
          <p:cNvSpPr txBox="1"/>
          <p:nvPr/>
        </p:nvSpPr>
        <p:spPr>
          <a:xfrm>
            <a:off x="174875" y="1298750"/>
            <a:ext cx="6419100" cy="24021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1200"/>
              </a:spcBef>
              <a:spcAft>
                <a:spcPts val="0"/>
              </a:spcAft>
              <a:buNone/>
            </a:pPr>
            <a:r>
              <a:rPr lang="en-US" sz="1800">
                <a:solidFill>
                  <a:srgbClr val="0A0A0A"/>
                </a:solidFill>
                <a:latin typeface="Times New Roman"/>
                <a:ea typeface="Times New Roman"/>
                <a:cs typeface="Times New Roman"/>
                <a:sym typeface="Times New Roman"/>
              </a:rPr>
              <a:t>Significance of C3A2 and C4A1:</a:t>
            </a:r>
            <a:endParaRPr sz="1800">
              <a:solidFill>
                <a:srgbClr val="0A0A0A"/>
              </a:solidFill>
              <a:latin typeface="Times New Roman"/>
              <a:ea typeface="Times New Roman"/>
              <a:cs typeface="Times New Roman"/>
              <a:sym typeface="Times New Roman"/>
            </a:endParaRPr>
          </a:p>
          <a:p>
            <a:pPr marL="457200" lvl="0" indent="-342900" algn="just" rtl="0">
              <a:lnSpc>
                <a:spcPct val="100000"/>
              </a:lnSpc>
              <a:spcBef>
                <a:spcPts val="2400"/>
              </a:spcBef>
              <a:spcAft>
                <a:spcPts val="0"/>
              </a:spcAft>
              <a:buClr>
                <a:srgbClr val="0A0A0A"/>
              </a:buClr>
              <a:buSzPts val="1800"/>
              <a:buFont typeface="Times New Roman"/>
              <a:buChar char="●"/>
            </a:pPr>
            <a:r>
              <a:rPr lang="en-US" sz="1800">
                <a:solidFill>
                  <a:srgbClr val="0A0A0A"/>
                </a:solidFill>
                <a:latin typeface="Times New Roman"/>
                <a:ea typeface="Times New Roman"/>
                <a:cs typeface="Times New Roman"/>
                <a:sym typeface="Times New Roman"/>
              </a:rPr>
              <a:t>Central Brain Activity Reference</a:t>
            </a:r>
            <a:endParaRPr sz="1800">
              <a:solidFill>
                <a:srgbClr val="0A0A0A"/>
              </a:solidFill>
              <a:latin typeface="Times New Roman"/>
              <a:ea typeface="Times New Roman"/>
              <a:cs typeface="Times New Roman"/>
              <a:sym typeface="Times New Roman"/>
            </a:endParaRPr>
          </a:p>
          <a:p>
            <a:pPr marL="457200" lvl="0" indent="-342900" algn="just" rtl="0">
              <a:lnSpc>
                <a:spcPct val="100000"/>
              </a:lnSpc>
              <a:spcBef>
                <a:spcPts val="0"/>
              </a:spcBef>
              <a:spcAft>
                <a:spcPts val="0"/>
              </a:spcAft>
              <a:buClr>
                <a:srgbClr val="0A0A0A"/>
              </a:buClr>
              <a:buSzPts val="1800"/>
              <a:buFont typeface="Times New Roman"/>
              <a:buChar char="●"/>
            </a:pPr>
            <a:r>
              <a:rPr lang="en-US" sz="1800">
                <a:solidFill>
                  <a:srgbClr val="0A0A0A"/>
                </a:solidFill>
                <a:latin typeface="Times New Roman"/>
                <a:ea typeface="Times New Roman"/>
                <a:cs typeface="Times New Roman"/>
                <a:sym typeface="Times New Roman"/>
              </a:rPr>
              <a:t>Bilateral Hemispheric Representation</a:t>
            </a:r>
            <a:endParaRPr sz="1800">
              <a:solidFill>
                <a:srgbClr val="0A0A0A"/>
              </a:solidFill>
              <a:latin typeface="Times New Roman"/>
              <a:ea typeface="Times New Roman"/>
              <a:cs typeface="Times New Roman"/>
              <a:sym typeface="Times New Roman"/>
            </a:endParaRPr>
          </a:p>
          <a:p>
            <a:pPr marL="457200" lvl="0" indent="-342900" algn="just" rtl="0">
              <a:lnSpc>
                <a:spcPct val="100000"/>
              </a:lnSpc>
              <a:spcBef>
                <a:spcPts val="0"/>
              </a:spcBef>
              <a:spcAft>
                <a:spcPts val="0"/>
              </a:spcAft>
              <a:buClr>
                <a:srgbClr val="0A0A0A"/>
              </a:buClr>
              <a:buSzPts val="1800"/>
              <a:buFont typeface="Times New Roman"/>
              <a:buChar char="●"/>
            </a:pPr>
            <a:r>
              <a:rPr lang="en-US" sz="1800">
                <a:solidFill>
                  <a:srgbClr val="0A0A0A"/>
                </a:solidFill>
                <a:latin typeface="Times New Roman"/>
                <a:ea typeface="Times New Roman"/>
                <a:cs typeface="Times New Roman"/>
                <a:sym typeface="Times New Roman"/>
              </a:rPr>
              <a:t>Correlation with Respiratory Changes</a:t>
            </a:r>
            <a:endParaRPr sz="1800">
              <a:solidFill>
                <a:srgbClr val="0A0A0A"/>
              </a:solidFill>
              <a:latin typeface="Times New Roman"/>
              <a:ea typeface="Times New Roman"/>
              <a:cs typeface="Times New Roman"/>
              <a:sym typeface="Times New Roman"/>
            </a:endParaRPr>
          </a:p>
          <a:p>
            <a:pPr marL="457200" lvl="0" indent="-342900" algn="just" rtl="0">
              <a:lnSpc>
                <a:spcPct val="100000"/>
              </a:lnSpc>
              <a:spcBef>
                <a:spcPts val="0"/>
              </a:spcBef>
              <a:spcAft>
                <a:spcPts val="0"/>
              </a:spcAft>
              <a:buClr>
                <a:srgbClr val="0A0A0A"/>
              </a:buClr>
              <a:buSzPts val="1800"/>
              <a:buFont typeface="Times New Roman"/>
              <a:buChar char="●"/>
            </a:pPr>
            <a:r>
              <a:rPr lang="en-US" sz="1800">
                <a:solidFill>
                  <a:srgbClr val="0A0A0A"/>
                </a:solidFill>
                <a:latin typeface="Times New Roman"/>
                <a:ea typeface="Times New Roman"/>
                <a:cs typeface="Times New Roman"/>
                <a:sym typeface="Times New Roman"/>
              </a:rPr>
              <a:t>Reduced Artifact Susceptibility</a:t>
            </a:r>
            <a:endParaRPr sz="1800">
              <a:solidFill>
                <a:srgbClr val="0A0A0A"/>
              </a:solidFill>
              <a:latin typeface="Times New Roman"/>
              <a:ea typeface="Times New Roman"/>
              <a:cs typeface="Times New Roman"/>
              <a:sym typeface="Times New Roman"/>
            </a:endParaRPr>
          </a:p>
          <a:p>
            <a:pPr marL="457200" lvl="0" indent="-342900" algn="just" rtl="0">
              <a:lnSpc>
                <a:spcPct val="100000"/>
              </a:lnSpc>
              <a:spcBef>
                <a:spcPts val="0"/>
              </a:spcBef>
              <a:spcAft>
                <a:spcPts val="0"/>
              </a:spcAft>
              <a:buClr>
                <a:srgbClr val="0A0A0A"/>
              </a:buClr>
              <a:buSzPts val="1800"/>
              <a:buFont typeface="Times New Roman"/>
              <a:buChar char="●"/>
            </a:pPr>
            <a:r>
              <a:rPr lang="en-US" sz="1800">
                <a:solidFill>
                  <a:srgbClr val="0A0A0A"/>
                </a:solidFill>
                <a:latin typeface="Times New Roman"/>
                <a:ea typeface="Times New Roman"/>
                <a:cs typeface="Times New Roman"/>
                <a:sym typeface="Times New Roman"/>
              </a:rPr>
              <a:t>Alpha Intrusion Identification</a:t>
            </a:r>
            <a:endParaRPr sz="1800">
              <a:solidFill>
                <a:srgbClr val="0A0A0A"/>
              </a:solidFill>
              <a:latin typeface="Times New Roman"/>
              <a:ea typeface="Times New Roman"/>
              <a:cs typeface="Times New Roman"/>
              <a:sym typeface="Times New Roman"/>
            </a:endParaRPr>
          </a:p>
          <a:p>
            <a:pPr marL="0" lvl="0" indent="0" algn="just" rtl="0">
              <a:lnSpc>
                <a:spcPct val="100000"/>
              </a:lnSpc>
              <a:spcBef>
                <a:spcPts val="2400"/>
              </a:spcBef>
              <a:spcAft>
                <a:spcPts val="2400"/>
              </a:spcAft>
              <a:buNone/>
            </a:pPr>
            <a:endParaRPr sz="2000">
              <a:solidFill>
                <a:srgbClr val="0A0A0A"/>
              </a:solidFill>
              <a:latin typeface="Times New Roman"/>
              <a:ea typeface="Times New Roman"/>
              <a:cs typeface="Times New Roman"/>
              <a:sym typeface="Times New Roman"/>
            </a:endParaRPr>
          </a:p>
        </p:txBody>
      </p:sp>
      <p:pic>
        <p:nvPicPr>
          <p:cNvPr id="394" name="Google Shape;394;p42"/>
          <p:cNvPicPr preferRelativeResize="0"/>
          <p:nvPr/>
        </p:nvPicPr>
        <p:blipFill>
          <a:blip r:embed="rId4">
            <a:alphaModFix/>
          </a:blip>
          <a:stretch>
            <a:fillRect/>
          </a:stretch>
        </p:blipFill>
        <p:spPr>
          <a:xfrm>
            <a:off x="5843316" y="1208050"/>
            <a:ext cx="2774875" cy="3098050"/>
          </a:xfrm>
          <a:prstGeom prst="rect">
            <a:avLst/>
          </a:prstGeom>
          <a:noFill/>
          <a:ln>
            <a:noFill/>
          </a:ln>
        </p:spPr>
      </p:pic>
      <p:sp>
        <p:nvSpPr>
          <p:cNvPr id="395" name="Google Shape;395;p42"/>
          <p:cNvSpPr txBox="1"/>
          <p:nvPr/>
        </p:nvSpPr>
        <p:spPr>
          <a:xfrm>
            <a:off x="174875" y="3599175"/>
            <a:ext cx="7777800" cy="2590800"/>
          </a:xfrm>
          <a:prstGeom prst="rect">
            <a:avLst/>
          </a:prstGeom>
          <a:noFill/>
          <a:ln>
            <a:noFill/>
          </a:ln>
        </p:spPr>
        <p:txBody>
          <a:bodyPr spcFirstLastPara="1" wrap="square" lIns="91425" tIns="91425" rIns="91425" bIns="91425" anchor="t" anchorCtr="0">
            <a:noAutofit/>
          </a:bodyPr>
          <a:lstStyle/>
          <a:p>
            <a:pPr marL="0" lvl="0" indent="0" algn="just" rtl="0">
              <a:spcBef>
                <a:spcPts val="1200"/>
              </a:spcBef>
              <a:spcAft>
                <a:spcPts val="0"/>
              </a:spcAft>
              <a:buClr>
                <a:schemeClr val="dk1"/>
              </a:buClr>
              <a:buSzPts val="1100"/>
              <a:buFont typeface="Arial"/>
              <a:buNone/>
            </a:pPr>
            <a:r>
              <a:rPr lang="en-US" sz="1800">
                <a:solidFill>
                  <a:srgbClr val="0A0A0A"/>
                </a:solidFill>
                <a:latin typeface="Times New Roman"/>
                <a:ea typeface="Times New Roman"/>
                <a:cs typeface="Times New Roman"/>
                <a:sym typeface="Times New Roman"/>
              </a:rPr>
              <a:t>Inference:</a:t>
            </a:r>
            <a:endParaRPr sz="1800">
              <a:solidFill>
                <a:srgbClr val="0A0A0A"/>
              </a:solidFill>
              <a:latin typeface="Times New Roman"/>
              <a:ea typeface="Times New Roman"/>
              <a:cs typeface="Times New Roman"/>
              <a:sym typeface="Times New Roman"/>
            </a:endParaRPr>
          </a:p>
          <a:p>
            <a:pPr marL="457200" lvl="0" indent="-342900" algn="just" rtl="0">
              <a:spcBef>
                <a:spcPts val="240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C3-A2 (blue) and C4-A1 (red) raw EEG signals show amplitude ranges of approximately </a:t>
            </a:r>
            <a:r>
              <a:rPr lang="en-US" sz="1800" b="1">
                <a:solidFill>
                  <a:schemeClr val="dk1"/>
                </a:solidFill>
                <a:latin typeface="Times New Roman"/>
                <a:ea typeface="Times New Roman"/>
                <a:cs typeface="Times New Roman"/>
                <a:sym typeface="Times New Roman"/>
              </a:rPr>
              <a:t>±2–4 µV</a:t>
            </a:r>
            <a:r>
              <a:rPr lang="en-US" sz="1800">
                <a:solidFill>
                  <a:schemeClr val="dk1"/>
                </a:solidFill>
                <a:latin typeface="Times New Roman"/>
                <a:ea typeface="Times New Roman"/>
                <a:cs typeface="Times New Roman"/>
                <a:sym typeface="Times New Roman"/>
              </a:rPr>
              <a:t>, which is normal for EEG.</a:t>
            </a:r>
            <a:endParaRPr sz="1800">
              <a:solidFill>
                <a:schemeClr val="dk1"/>
              </a:solidFill>
              <a:latin typeface="Times New Roman"/>
              <a:ea typeface="Times New Roman"/>
              <a:cs typeface="Times New Roman"/>
              <a:sym typeface="Times New Roman"/>
            </a:endParaRPr>
          </a:p>
          <a:p>
            <a:pPr marL="457200" lvl="0" indent="-342900" algn="just" rtl="0">
              <a:spcBef>
                <a:spcPts val="100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Presence of high-frequency noise and possible artifacts, shown as spikes indicating muscle or movement activity.</a:t>
            </a:r>
            <a:endParaRPr sz="1800">
              <a:solidFill>
                <a:schemeClr val="dk1"/>
              </a:solidFill>
              <a:latin typeface="Times New Roman"/>
              <a:ea typeface="Times New Roman"/>
              <a:cs typeface="Times New Roman"/>
              <a:sym typeface="Times New Roman"/>
            </a:endParaRPr>
          </a:p>
          <a:p>
            <a:pPr marL="457200" lvl="0" indent="-342900" algn="just" rtl="0">
              <a:spcBef>
                <a:spcPts val="100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Spikes around </a:t>
            </a:r>
            <a:r>
              <a:rPr lang="en-US" sz="1800" b="1">
                <a:solidFill>
                  <a:schemeClr val="dk1"/>
                </a:solidFill>
                <a:latin typeface="Times New Roman"/>
                <a:ea typeface="Times New Roman"/>
                <a:cs typeface="Times New Roman"/>
                <a:sym typeface="Times New Roman"/>
              </a:rPr>
              <a:t>6s</a:t>
            </a:r>
            <a:r>
              <a:rPr lang="en-US" sz="1800">
                <a:solidFill>
                  <a:schemeClr val="dk1"/>
                </a:solidFill>
                <a:latin typeface="Times New Roman"/>
                <a:ea typeface="Times New Roman"/>
                <a:cs typeface="Times New Roman"/>
                <a:sym typeface="Times New Roman"/>
              </a:rPr>
              <a:t> remain even after filtering, suggesting they are physiological events (i.e, arousals ) and not electrical noise.</a:t>
            </a:r>
            <a:endParaRPr sz="1800">
              <a:solidFill>
                <a:schemeClr val="dk1"/>
              </a:solidFill>
              <a:latin typeface="Times New Roman"/>
              <a:ea typeface="Times New Roman"/>
              <a:cs typeface="Times New Roman"/>
              <a:sym typeface="Times New Roman"/>
            </a:endParaRPr>
          </a:p>
          <a:p>
            <a:pPr marL="0" lvl="0" indent="0" algn="just" rtl="0">
              <a:spcBef>
                <a:spcPts val="2400"/>
              </a:spcBef>
              <a:spcAft>
                <a:spcPts val="0"/>
              </a:spcAft>
              <a:buNone/>
            </a:pP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3"/>
          <p:cNvSpPr/>
          <p:nvPr/>
        </p:nvSpPr>
        <p:spPr>
          <a:xfrm>
            <a:off x="0" y="0"/>
            <a:ext cx="9144000" cy="1135500"/>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rPr>
              <a:t>FFT of C3A2 and C4A1</a:t>
            </a:r>
            <a:endParaRPr sz="3000" b="1">
              <a:solidFill>
                <a:schemeClr val="lt1"/>
              </a:solidFill>
              <a:latin typeface="Arial"/>
              <a:ea typeface="Arial"/>
              <a:cs typeface="Arial"/>
              <a:sym typeface="Arial"/>
            </a:endParaRPr>
          </a:p>
        </p:txBody>
      </p:sp>
      <p:sp>
        <p:nvSpPr>
          <p:cNvPr id="402" name="Google Shape;402;p43"/>
          <p:cNvSpPr/>
          <p:nvPr/>
        </p:nvSpPr>
        <p:spPr>
          <a:xfrm>
            <a:off x="442451" y="1442820"/>
            <a:ext cx="9144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 name="Google Shape;403;p43"/>
          <p:cNvSpPr/>
          <p:nvPr/>
        </p:nvSpPr>
        <p:spPr>
          <a:xfrm>
            <a:off x="-75320" y="1442820"/>
            <a:ext cx="9144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 name="Google Shape;404;p43"/>
          <p:cNvSpPr/>
          <p:nvPr/>
        </p:nvSpPr>
        <p:spPr>
          <a:xfrm>
            <a:off x="442451" y="689112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pic>
        <p:nvPicPr>
          <p:cNvPr id="405" name="Google Shape;405;p43" title="FFT.png"/>
          <p:cNvPicPr preferRelativeResize="0"/>
          <p:nvPr/>
        </p:nvPicPr>
        <p:blipFill rotWithShape="1">
          <a:blip r:embed="rId3">
            <a:alphaModFix/>
          </a:blip>
          <a:srcRect l="8291" r="7012" b="1176"/>
          <a:stretch/>
        </p:blipFill>
        <p:spPr>
          <a:xfrm>
            <a:off x="76813" y="1175467"/>
            <a:ext cx="9082550" cy="5111205"/>
          </a:xfrm>
          <a:prstGeom prst="rect">
            <a:avLst/>
          </a:prstGeom>
          <a:noFill/>
          <a:ln>
            <a:noFill/>
          </a:ln>
        </p:spPr>
      </p:pic>
      <p:pic>
        <p:nvPicPr>
          <p:cNvPr id="406" name="Google Shape;406;p43"/>
          <p:cNvPicPr preferRelativeResize="0"/>
          <p:nvPr/>
        </p:nvPicPr>
        <p:blipFill rotWithShape="1">
          <a:blip r:embed="rId4">
            <a:alphaModFix/>
          </a:blip>
          <a:srcRect/>
          <a:stretch/>
        </p:blipFill>
        <p:spPr>
          <a:xfrm>
            <a:off x="7885085" y="5665838"/>
            <a:ext cx="1174719" cy="115234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4"/>
          <p:cNvSpPr/>
          <p:nvPr/>
        </p:nvSpPr>
        <p:spPr>
          <a:xfrm>
            <a:off x="0" y="0"/>
            <a:ext cx="9144000" cy="1135500"/>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rPr>
              <a:t>Inference from FFT</a:t>
            </a:r>
            <a:endParaRPr sz="3000" b="1">
              <a:solidFill>
                <a:schemeClr val="lt1"/>
              </a:solidFill>
              <a:latin typeface="Arial"/>
              <a:ea typeface="Arial"/>
              <a:cs typeface="Arial"/>
              <a:sym typeface="Arial"/>
            </a:endParaRPr>
          </a:p>
        </p:txBody>
      </p:sp>
      <p:pic>
        <p:nvPicPr>
          <p:cNvPr id="413" name="Google Shape;413;p44"/>
          <p:cNvPicPr preferRelativeResize="0"/>
          <p:nvPr/>
        </p:nvPicPr>
        <p:blipFill rotWithShape="1">
          <a:blip r:embed="rId3">
            <a:alphaModFix/>
          </a:blip>
          <a:srcRect/>
          <a:stretch/>
        </p:blipFill>
        <p:spPr>
          <a:xfrm>
            <a:off x="7885085" y="5665838"/>
            <a:ext cx="1174719" cy="1152343"/>
          </a:xfrm>
          <a:prstGeom prst="rect">
            <a:avLst/>
          </a:prstGeom>
          <a:noFill/>
          <a:ln>
            <a:noFill/>
          </a:ln>
        </p:spPr>
      </p:pic>
      <p:sp>
        <p:nvSpPr>
          <p:cNvPr id="414" name="Google Shape;414;p44"/>
          <p:cNvSpPr/>
          <p:nvPr/>
        </p:nvSpPr>
        <p:spPr>
          <a:xfrm>
            <a:off x="442451" y="1442820"/>
            <a:ext cx="9144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 name="Google Shape;415;p44"/>
          <p:cNvSpPr/>
          <p:nvPr/>
        </p:nvSpPr>
        <p:spPr>
          <a:xfrm>
            <a:off x="-75320" y="1442820"/>
            <a:ext cx="9144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 name="Google Shape;416;p44"/>
          <p:cNvSpPr/>
          <p:nvPr/>
        </p:nvSpPr>
        <p:spPr>
          <a:xfrm>
            <a:off x="442451" y="689112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417" name="Google Shape;417;p44"/>
          <p:cNvSpPr txBox="1"/>
          <p:nvPr/>
        </p:nvSpPr>
        <p:spPr>
          <a:xfrm>
            <a:off x="359825" y="1307377"/>
            <a:ext cx="8347500" cy="47454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Roboto"/>
              <a:buChar char="●"/>
            </a:pPr>
            <a:r>
              <a:rPr lang="en-US" sz="1800" b="1">
                <a:solidFill>
                  <a:schemeClr val="dk1"/>
                </a:solidFill>
                <a:latin typeface="Times New Roman"/>
                <a:ea typeface="Times New Roman"/>
                <a:cs typeface="Times New Roman"/>
                <a:sym typeface="Times New Roman"/>
              </a:rPr>
              <a:t>Delta–Theta (0.5–8 Hz): </a:t>
            </a:r>
            <a:endParaRPr sz="1800" b="1">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Broad low-frequency peak ,</a:t>
            </a:r>
            <a:r>
              <a:rPr lang="en-US" sz="1800" b="1">
                <a:solidFill>
                  <a:schemeClr val="dk1"/>
                </a:solidFill>
                <a:latin typeface="Times New Roman"/>
                <a:ea typeface="Times New Roman"/>
                <a:cs typeface="Times New Roman"/>
                <a:sym typeface="Times New Roman"/>
              </a:rPr>
              <a:t>slow activity</a:t>
            </a:r>
            <a:r>
              <a:rPr lang="en-US" sz="1800">
                <a:solidFill>
                  <a:schemeClr val="dk1"/>
                </a:solidFill>
                <a:latin typeface="Times New Roman"/>
                <a:ea typeface="Times New Roman"/>
                <a:cs typeface="Times New Roman"/>
                <a:sym typeface="Times New Roman"/>
              </a:rPr>
              <a:t> associated with sleep stages.</a:t>
            </a:r>
            <a:br>
              <a:rPr lang="en-US" sz="1800">
                <a:solidFill>
                  <a:schemeClr val="dk1"/>
                </a:solidFill>
                <a:latin typeface="Times New Roman"/>
                <a:ea typeface="Times New Roman"/>
                <a:cs typeface="Times New Roman"/>
                <a:sym typeface="Times New Roman"/>
              </a:rPr>
            </a:br>
            <a:endParaRPr sz="1800">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Times New Roman"/>
              <a:buChar char="●"/>
            </a:pPr>
            <a:r>
              <a:rPr lang="en-US" sz="1800" b="1">
                <a:solidFill>
                  <a:schemeClr val="dk1"/>
                </a:solidFill>
                <a:latin typeface="Times New Roman"/>
                <a:ea typeface="Times New Roman"/>
                <a:cs typeface="Times New Roman"/>
                <a:sym typeface="Times New Roman"/>
              </a:rPr>
              <a:t>Alpha (8–13 Hz): </a:t>
            </a:r>
            <a:endParaRPr sz="1800" b="1">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Peaks around </a:t>
            </a:r>
            <a:r>
              <a:rPr lang="en-US" sz="1800" b="1">
                <a:solidFill>
                  <a:schemeClr val="dk1"/>
                </a:solidFill>
                <a:latin typeface="Times New Roman"/>
                <a:ea typeface="Times New Roman"/>
                <a:cs typeface="Times New Roman"/>
                <a:sym typeface="Times New Roman"/>
              </a:rPr>
              <a:t>9–12 Hz</a:t>
            </a:r>
            <a:r>
              <a:rPr lang="en-US" sz="1800">
                <a:solidFill>
                  <a:schemeClr val="dk1"/>
                </a:solidFill>
                <a:latin typeface="Times New Roman"/>
                <a:ea typeface="Times New Roman"/>
                <a:cs typeface="Times New Roman"/>
                <a:sym typeface="Times New Roman"/>
              </a:rPr>
              <a:t>, stronger in </a:t>
            </a:r>
            <a:r>
              <a:rPr lang="en-US" sz="1800" b="1">
                <a:solidFill>
                  <a:schemeClr val="dk1"/>
                </a:solidFill>
                <a:latin typeface="Times New Roman"/>
                <a:ea typeface="Times New Roman"/>
                <a:cs typeface="Times New Roman"/>
                <a:sym typeface="Times New Roman"/>
              </a:rPr>
              <a:t>C3-A2</a:t>
            </a:r>
            <a:r>
              <a:rPr lang="en-US" sz="1800">
                <a:solidFill>
                  <a:schemeClr val="dk1"/>
                </a:solidFill>
                <a:latin typeface="Times New Roman"/>
                <a:ea typeface="Times New Roman"/>
                <a:cs typeface="Times New Roman"/>
                <a:sym typeface="Times New Roman"/>
              </a:rPr>
              <a:t>, </a:t>
            </a:r>
            <a:r>
              <a:rPr lang="en-US" sz="1800" b="1">
                <a:solidFill>
                  <a:schemeClr val="dk1"/>
                </a:solidFill>
                <a:latin typeface="Times New Roman"/>
                <a:ea typeface="Times New Roman"/>
                <a:cs typeface="Times New Roman"/>
                <a:sym typeface="Times New Roman"/>
              </a:rPr>
              <a:t>alpha intrusions</a:t>
            </a:r>
            <a:r>
              <a:rPr lang="en-US" sz="1800">
                <a:solidFill>
                  <a:schemeClr val="dk1"/>
                </a:solidFill>
                <a:latin typeface="Times New Roman"/>
                <a:ea typeface="Times New Roman"/>
                <a:cs typeface="Times New Roman"/>
                <a:sym typeface="Times New Roman"/>
              </a:rPr>
              <a:t> or relaxed wakefulness.</a:t>
            </a:r>
            <a:br>
              <a:rPr lang="en-US" sz="1800">
                <a:solidFill>
                  <a:schemeClr val="dk1"/>
                </a:solidFill>
                <a:latin typeface="Times New Roman"/>
                <a:ea typeface="Times New Roman"/>
                <a:cs typeface="Times New Roman"/>
                <a:sym typeface="Times New Roman"/>
              </a:rPr>
            </a:br>
            <a:endParaRPr sz="1800">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Times New Roman"/>
              <a:buChar char="●"/>
            </a:pPr>
            <a:r>
              <a:rPr lang="en-US" sz="1800" b="1">
                <a:solidFill>
                  <a:schemeClr val="dk1"/>
                </a:solidFill>
                <a:latin typeface="Times New Roman"/>
                <a:ea typeface="Times New Roman"/>
                <a:cs typeface="Times New Roman"/>
                <a:sym typeface="Times New Roman"/>
              </a:rPr>
              <a:t>Beta (13–30 Hz): </a:t>
            </a:r>
            <a:endParaRPr sz="1800" b="1">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Notable peaks at </a:t>
            </a:r>
            <a:r>
              <a:rPr lang="en-US" sz="1800" b="1">
                <a:solidFill>
                  <a:schemeClr val="dk1"/>
                </a:solidFill>
                <a:latin typeface="Times New Roman"/>
                <a:ea typeface="Times New Roman"/>
                <a:cs typeface="Times New Roman"/>
                <a:sym typeface="Times New Roman"/>
              </a:rPr>
              <a:t>18–22 Hz</a:t>
            </a:r>
            <a:r>
              <a:rPr lang="en-US" sz="1800">
                <a:solidFill>
                  <a:schemeClr val="dk1"/>
                </a:solidFill>
                <a:latin typeface="Times New Roman"/>
                <a:ea typeface="Times New Roman"/>
                <a:cs typeface="Times New Roman"/>
                <a:sym typeface="Times New Roman"/>
              </a:rPr>
              <a:t>, more visible in </a:t>
            </a:r>
            <a:r>
              <a:rPr lang="en-US" sz="1800" b="1">
                <a:solidFill>
                  <a:schemeClr val="dk1"/>
                </a:solidFill>
                <a:latin typeface="Times New Roman"/>
                <a:ea typeface="Times New Roman"/>
                <a:cs typeface="Times New Roman"/>
                <a:sym typeface="Times New Roman"/>
              </a:rPr>
              <a:t>C4-A1</a:t>
            </a:r>
            <a:r>
              <a:rPr lang="en-US" sz="1800">
                <a:solidFill>
                  <a:schemeClr val="dk1"/>
                </a:solidFill>
                <a:latin typeface="Times New Roman"/>
                <a:ea typeface="Times New Roman"/>
                <a:cs typeface="Times New Roman"/>
                <a:sym typeface="Times New Roman"/>
              </a:rPr>
              <a:t>,indicates </a:t>
            </a:r>
            <a:r>
              <a:rPr lang="en-US" sz="1800" b="1">
                <a:solidFill>
                  <a:schemeClr val="dk1"/>
                </a:solidFill>
                <a:latin typeface="Times New Roman"/>
                <a:ea typeface="Times New Roman"/>
                <a:cs typeface="Times New Roman"/>
                <a:sym typeface="Times New Roman"/>
              </a:rPr>
              <a:t>light sleep/arousal</a:t>
            </a:r>
            <a:r>
              <a:rPr lang="en-US" sz="1800">
                <a:solidFill>
                  <a:schemeClr val="dk1"/>
                </a:solidFill>
                <a:latin typeface="Times New Roman"/>
                <a:ea typeface="Times New Roman"/>
                <a:cs typeface="Times New Roman"/>
                <a:sym typeface="Times New Roman"/>
              </a:rPr>
              <a:t> or mild EMG contamination.</a:t>
            </a:r>
            <a:br>
              <a:rPr lang="en-US" sz="1800">
                <a:solidFill>
                  <a:schemeClr val="dk1"/>
                </a:solidFill>
                <a:latin typeface="Times New Roman"/>
                <a:ea typeface="Times New Roman"/>
                <a:cs typeface="Times New Roman"/>
                <a:sym typeface="Times New Roman"/>
              </a:rPr>
            </a:br>
            <a:endParaRPr sz="1800">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Times New Roman"/>
              <a:buChar char="●"/>
            </a:pPr>
            <a:r>
              <a:rPr lang="en-US" sz="1800" b="1">
                <a:solidFill>
                  <a:schemeClr val="dk1"/>
                </a:solidFill>
                <a:latin typeface="Times New Roman"/>
                <a:ea typeface="Times New Roman"/>
                <a:cs typeface="Times New Roman"/>
                <a:sym typeface="Times New Roman"/>
              </a:rPr>
              <a:t>High-Frequency (&gt;30–45 Hz): </a:t>
            </a:r>
            <a:endParaRPr sz="1800" b="1">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Very low energy; </a:t>
            </a:r>
            <a:r>
              <a:rPr lang="en-US" sz="1800" b="1">
                <a:solidFill>
                  <a:schemeClr val="dk1"/>
                </a:solidFill>
                <a:latin typeface="Times New Roman"/>
                <a:ea typeface="Times New Roman"/>
                <a:cs typeface="Times New Roman"/>
                <a:sym typeface="Times New Roman"/>
              </a:rPr>
              <a:t>sharp roll-off near 45–50 Hz</a:t>
            </a:r>
            <a:r>
              <a:rPr lang="en-US" sz="1800">
                <a:solidFill>
                  <a:schemeClr val="dk1"/>
                </a:solidFill>
                <a:latin typeface="Times New Roman"/>
                <a:ea typeface="Times New Roman"/>
                <a:cs typeface="Times New Roman"/>
                <a:sym typeface="Times New Roman"/>
              </a:rPr>
              <a:t>, confirming band-pass and 50 Hz notch filtering.</a:t>
            </a:r>
            <a:endParaRPr sz="18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800" b="1">
              <a:solidFill>
                <a:schemeClr val="dk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5"/>
          <p:cNvSpPr/>
          <p:nvPr/>
        </p:nvSpPr>
        <p:spPr>
          <a:xfrm>
            <a:off x="0" y="0"/>
            <a:ext cx="9144000" cy="1135500"/>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rPr>
              <a:t>SLEEP CYCLE</a:t>
            </a:r>
            <a:endParaRPr sz="3000" b="1">
              <a:solidFill>
                <a:schemeClr val="lt1"/>
              </a:solidFill>
              <a:latin typeface="Arial"/>
              <a:ea typeface="Arial"/>
              <a:cs typeface="Arial"/>
              <a:sym typeface="Arial"/>
            </a:endParaRPr>
          </a:p>
        </p:txBody>
      </p:sp>
      <p:pic>
        <p:nvPicPr>
          <p:cNvPr id="424" name="Google Shape;424;p45"/>
          <p:cNvPicPr preferRelativeResize="0"/>
          <p:nvPr/>
        </p:nvPicPr>
        <p:blipFill rotWithShape="1">
          <a:blip r:embed="rId3">
            <a:alphaModFix/>
          </a:blip>
          <a:srcRect/>
          <a:stretch/>
        </p:blipFill>
        <p:spPr>
          <a:xfrm>
            <a:off x="7812735" y="5451113"/>
            <a:ext cx="1174719" cy="1152343"/>
          </a:xfrm>
          <a:prstGeom prst="rect">
            <a:avLst/>
          </a:prstGeom>
          <a:noFill/>
          <a:ln>
            <a:noFill/>
          </a:ln>
        </p:spPr>
      </p:pic>
      <p:sp>
        <p:nvSpPr>
          <p:cNvPr id="425" name="Google Shape;425;p45"/>
          <p:cNvSpPr/>
          <p:nvPr/>
        </p:nvSpPr>
        <p:spPr>
          <a:xfrm>
            <a:off x="442451" y="1442820"/>
            <a:ext cx="9144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6" name="Google Shape;426;p45"/>
          <p:cNvSpPr/>
          <p:nvPr/>
        </p:nvSpPr>
        <p:spPr>
          <a:xfrm>
            <a:off x="-75320" y="1442820"/>
            <a:ext cx="9144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7" name="Google Shape;427;p45"/>
          <p:cNvSpPr/>
          <p:nvPr/>
        </p:nvSpPr>
        <p:spPr>
          <a:xfrm>
            <a:off x="442451" y="689112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pic>
        <p:nvPicPr>
          <p:cNvPr id="428" name="Google Shape;428;p45"/>
          <p:cNvPicPr preferRelativeResize="0"/>
          <p:nvPr/>
        </p:nvPicPr>
        <p:blipFill>
          <a:blip r:embed="rId4">
            <a:alphaModFix/>
          </a:blip>
          <a:stretch>
            <a:fillRect/>
          </a:stretch>
        </p:blipFill>
        <p:spPr>
          <a:xfrm>
            <a:off x="1964200" y="2214500"/>
            <a:ext cx="4942125" cy="3487625"/>
          </a:xfrm>
          <a:prstGeom prst="rect">
            <a:avLst/>
          </a:prstGeom>
          <a:noFill/>
          <a:ln>
            <a:noFill/>
          </a:ln>
        </p:spPr>
      </p:pic>
      <p:sp>
        <p:nvSpPr>
          <p:cNvPr id="429" name="Google Shape;429;p45"/>
          <p:cNvSpPr txBox="1"/>
          <p:nvPr/>
        </p:nvSpPr>
        <p:spPr>
          <a:xfrm>
            <a:off x="549807" y="1369661"/>
            <a:ext cx="7969800" cy="7356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On average, we undergo 4 to 6 90-minute sleep cycles per night. </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6"/>
          <p:cNvSpPr/>
          <p:nvPr/>
        </p:nvSpPr>
        <p:spPr>
          <a:xfrm>
            <a:off x="0" y="0"/>
            <a:ext cx="9144000" cy="1135500"/>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rPr>
              <a:t>SLEEP CYCLE</a:t>
            </a:r>
            <a:endParaRPr sz="3000" b="1">
              <a:solidFill>
                <a:schemeClr val="lt1"/>
              </a:solidFill>
              <a:latin typeface="Arial"/>
              <a:ea typeface="Arial"/>
              <a:cs typeface="Arial"/>
              <a:sym typeface="Arial"/>
            </a:endParaRPr>
          </a:p>
        </p:txBody>
      </p:sp>
      <p:pic>
        <p:nvPicPr>
          <p:cNvPr id="436" name="Google Shape;436;p46"/>
          <p:cNvPicPr preferRelativeResize="0"/>
          <p:nvPr/>
        </p:nvPicPr>
        <p:blipFill rotWithShape="1">
          <a:blip r:embed="rId3">
            <a:alphaModFix/>
          </a:blip>
          <a:srcRect/>
          <a:stretch/>
        </p:blipFill>
        <p:spPr>
          <a:xfrm>
            <a:off x="7883560" y="5585085"/>
            <a:ext cx="1174719" cy="1152343"/>
          </a:xfrm>
          <a:prstGeom prst="rect">
            <a:avLst/>
          </a:prstGeom>
          <a:noFill/>
          <a:ln>
            <a:noFill/>
          </a:ln>
        </p:spPr>
      </p:pic>
      <p:sp>
        <p:nvSpPr>
          <p:cNvPr id="437" name="Google Shape;437;p46"/>
          <p:cNvSpPr/>
          <p:nvPr/>
        </p:nvSpPr>
        <p:spPr>
          <a:xfrm>
            <a:off x="442451" y="1442820"/>
            <a:ext cx="9144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 name="Google Shape;438;p46"/>
          <p:cNvSpPr/>
          <p:nvPr/>
        </p:nvSpPr>
        <p:spPr>
          <a:xfrm>
            <a:off x="-75320" y="1442820"/>
            <a:ext cx="9144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 name="Google Shape;439;p46"/>
          <p:cNvSpPr/>
          <p:nvPr/>
        </p:nvSpPr>
        <p:spPr>
          <a:xfrm>
            <a:off x="442451" y="689112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440" name="Google Shape;440;p46"/>
          <p:cNvSpPr txBox="1"/>
          <p:nvPr/>
        </p:nvSpPr>
        <p:spPr>
          <a:xfrm>
            <a:off x="359825" y="1182712"/>
            <a:ext cx="8284500" cy="388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pic>
        <p:nvPicPr>
          <p:cNvPr id="441" name="Google Shape;441;p46"/>
          <p:cNvPicPr preferRelativeResize="0"/>
          <p:nvPr/>
        </p:nvPicPr>
        <p:blipFill>
          <a:blip r:embed="rId4">
            <a:alphaModFix/>
          </a:blip>
          <a:stretch>
            <a:fillRect/>
          </a:stretch>
        </p:blipFill>
        <p:spPr>
          <a:xfrm>
            <a:off x="85725" y="1442825"/>
            <a:ext cx="8972550" cy="4150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7"/>
          <p:cNvSpPr/>
          <p:nvPr/>
        </p:nvSpPr>
        <p:spPr>
          <a:xfrm>
            <a:off x="0" y="0"/>
            <a:ext cx="9144000" cy="1135500"/>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rPr>
              <a:t>SUBBAND EXTRACTION</a:t>
            </a:r>
            <a:endParaRPr sz="3000" b="1">
              <a:solidFill>
                <a:schemeClr val="lt1"/>
              </a:solidFill>
              <a:latin typeface="Arial"/>
              <a:ea typeface="Arial"/>
              <a:cs typeface="Arial"/>
              <a:sym typeface="Arial"/>
            </a:endParaRPr>
          </a:p>
        </p:txBody>
      </p:sp>
      <p:pic>
        <p:nvPicPr>
          <p:cNvPr id="448" name="Google Shape;448;p47"/>
          <p:cNvPicPr preferRelativeResize="0"/>
          <p:nvPr/>
        </p:nvPicPr>
        <p:blipFill rotWithShape="1">
          <a:blip r:embed="rId3">
            <a:alphaModFix/>
          </a:blip>
          <a:srcRect/>
          <a:stretch/>
        </p:blipFill>
        <p:spPr>
          <a:xfrm>
            <a:off x="7885085" y="5649416"/>
            <a:ext cx="1174719" cy="1152343"/>
          </a:xfrm>
          <a:prstGeom prst="rect">
            <a:avLst/>
          </a:prstGeom>
          <a:noFill/>
          <a:ln>
            <a:noFill/>
          </a:ln>
        </p:spPr>
      </p:pic>
      <p:sp>
        <p:nvSpPr>
          <p:cNvPr id="449" name="Google Shape;449;p47"/>
          <p:cNvSpPr/>
          <p:nvPr/>
        </p:nvSpPr>
        <p:spPr>
          <a:xfrm>
            <a:off x="442451" y="1442820"/>
            <a:ext cx="9144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 name="Google Shape;450;p47"/>
          <p:cNvSpPr/>
          <p:nvPr/>
        </p:nvSpPr>
        <p:spPr>
          <a:xfrm>
            <a:off x="-75320" y="1442820"/>
            <a:ext cx="9144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 name="Google Shape;451;p47"/>
          <p:cNvSpPr/>
          <p:nvPr/>
        </p:nvSpPr>
        <p:spPr>
          <a:xfrm>
            <a:off x="442451" y="689112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pic>
        <p:nvPicPr>
          <p:cNvPr id="452" name="Google Shape;452;p47"/>
          <p:cNvPicPr preferRelativeResize="0"/>
          <p:nvPr/>
        </p:nvPicPr>
        <p:blipFill>
          <a:blip r:embed="rId4">
            <a:alphaModFix/>
          </a:blip>
          <a:stretch>
            <a:fillRect/>
          </a:stretch>
        </p:blipFill>
        <p:spPr>
          <a:xfrm>
            <a:off x="109751" y="1287900"/>
            <a:ext cx="8916274" cy="444852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8"/>
          <p:cNvSpPr/>
          <p:nvPr/>
        </p:nvSpPr>
        <p:spPr>
          <a:xfrm>
            <a:off x="0" y="0"/>
            <a:ext cx="9144000" cy="1135500"/>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rPr>
              <a:t>SPECTROGRAMS</a:t>
            </a:r>
            <a:endParaRPr sz="3000" b="1">
              <a:solidFill>
                <a:schemeClr val="lt1"/>
              </a:solidFill>
              <a:latin typeface="Arial"/>
              <a:ea typeface="Arial"/>
              <a:cs typeface="Arial"/>
              <a:sym typeface="Arial"/>
            </a:endParaRPr>
          </a:p>
        </p:txBody>
      </p:sp>
      <p:pic>
        <p:nvPicPr>
          <p:cNvPr id="459" name="Google Shape;459;p48"/>
          <p:cNvPicPr preferRelativeResize="0"/>
          <p:nvPr/>
        </p:nvPicPr>
        <p:blipFill rotWithShape="1">
          <a:blip r:embed="rId3">
            <a:alphaModFix/>
          </a:blip>
          <a:srcRect/>
          <a:stretch/>
        </p:blipFill>
        <p:spPr>
          <a:xfrm>
            <a:off x="7885085" y="5665838"/>
            <a:ext cx="1174719" cy="1152343"/>
          </a:xfrm>
          <a:prstGeom prst="rect">
            <a:avLst/>
          </a:prstGeom>
          <a:noFill/>
          <a:ln>
            <a:noFill/>
          </a:ln>
        </p:spPr>
      </p:pic>
      <p:sp>
        <p:nvSpPr>
          <p:cNvPr id="460" name="Google Shape;460;p48"/>
          <p:cNvSpPr/>
          <p:nvPr/>
        </p:nvSpPr>
        <p:spPr>
          <a:xfrm>
            <a:off x="442451" y="689112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pic>
        <p:nvPicPr>
          <p:cNvPr id="461" name="Google Shape;461;p48"/>
          <p:cNvPicPr preferRelativeResize="0"/>
          <p:nvPr/>
        </p:nvPicPr>
        <p:blipFill>
          <a:blip r:embed="rId4">
            <a:alphaModFix/>
          </a:blip>
          <a:stretch>
            <a:fillRect/>
          </a:stretch>
        </p:blipFill>
        <p:spPr>
          <a:xfrm>
            <a:off x="152400" y="1287900"/>
            <a:ext cx="8839198" cy="43779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p:nvPr/>
        </p:nvSpPr>
        <p:spPr>
          <a:xfrm>
            <a:off x="0" y="0"/>
            <a:ext cx="9144000" cy="1135500"/>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rPr>
              <a:t>CONVOLUTIONAL NEURAL NETWORKS</a:t>
            </a:r>
            <a:endParaRPr sz="3000" b="1">
              <a:solidFill>
                <a:schemeClr val="lt1"/>
              </a:solidFill>
              <a:latin typeface="Arial"/>
              <a:ea typeface="Arial"/>
              <a:cs typeface="Arial"/>
              <a:sym typeface="Arial"/>
            </a:endParaRPr>
          </a:p>
        </p:txBody>
      </p:sp>
      <p:pic>
        <p:nvPicPr>
          <p:cNvPr id="468" name="Google Shape;468;p49"/>
          <p:cNvPicPr preferRelativeResize="0"/>
          <p:nvPr/>
        </p:nvPicPr>
        <p:blipFill rotWithShape="1">
          <a:blip r:embed="rId3">
            <a:alphaModFix/>
          </a:blip>
          <a:srcRect/>
          <a:stretch/>
        </p:blipFill>
        <p:spPr>
          <a:xfrm>
            <a:off x="7885085" y="5665838"/>
            <a:ext cx="1174719" cy="1152343"/>
          </a:xfrm>
          <a:prstGeom prst="rect">
            <a:avLst/>
          </a:prstGeom>
          <a:noFill/>
          <a:ln>
            <a:noFill/>
          </a:ln>
        </p:spPr>
      </p:pic>
      <p:sp>
        <p:nvSpPr>
          <p:cNvPr id="469" name="Google Shape;469;p49"/>
          <p:cNvSpPr/>
          <p:nvPr/>
        </p:nvSpPr>
        <p:spPr>
          <a:xfrm>
            <a:off x="442451" y="689112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pic>
        <p:nvPicPr>
          <p:cNvPr id="470" name="Google Shape;470;p49"/>
          <p:cNvPicPr preferRelativeResize="0"/>
          <p:nvPr/>
        </p:nvPicPr>
        <p:blipFill>
          <a:blip r:embed="rId4">
            <a:alphaModFix/>
          </a:blip>
          <a:stretch>
            <a:fillRect/>
          </a:stretch>
        </p:blipFill>
        <p:spPr>
          <a:xfrm>
            <a:off x="146125" y="1261700"/>
            <a:ext cx="8532899" cy="4204383"/>
          </a:xfrm>
          <a:prstGeom prst="rect">
            <a:avLst/>
          </a:prstGeom>
          <a:noFill/>
          <a:ln>
            <a:noFill/>
          </a:ln>
        </p:spPr>
      </p:pic>
      <p:sp>
        <p:nvSpPr>
          <p:cNvPr id="471" name="Google Shape;471;p49"/>
          <p:cNvSpPr txBox="1"/>
          <p:nvPr/>
        </p:nvSpPr>
        <p:spPr>
          <a:xfrm>
            <a:off x="52825" y="5610850"/>
            <a:ext cx="7776000" cy="885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000" i="1">
                <a:solidFill>
                  <a:schemeClr val="dk1"/>
                </a:solidFill>
                <a:latin typeface="Calibri"/>
                <a:ea typeface="Calibri"/>
                <a:cs typeface="Calibri"/>
                <a:sym typeface="Calibri"/>
              </a:rPr>
              <a:t>Fig: </a:t>
            </a:r>
            <a:r>
              <a:rPr lang="en-US" sz="1150">
                <a:solidFill>
                  <a:srgbClr val="666666"/>
                </a:solidFill>
                <a:highlight>
                  <a:srgbClr val="FFFFFF"/>
                </a:highlight>
                <a:latin typeface="Verdana"/>
                <a:ea typeface="Verdana"/>
                <a:cs typeface="Verdana"/>
                <a:sym typeface="Verdana"/>
              </a:rPr>
              <a:t>The 1D-CNN model proposed for sleep apnea detection. A. John, B. Cardiff and D. John, "A 1D-CNN Based Deep Learning Technique for Sleep Apnea Detection in IoT Sensors," 2021 IEEE International Symposium on Circuits and Systems (ISCAS), Daegu, Korea, 2021, pp. 1-5, doi: 10.1109/ISCAS51556.2021.9401300. </a:t>
            </a:r>
            <a:endParaRPr sz="1150">
              <a:solidFill>
                <a:srgbClr val="666666"/>
              </a:solidFill>
              <a:highlight>
                <a:srgbClr val="FFFFFF"/>
              </a:highlight>
              <a:latin typeface="Verdana"/>
              <a:ea typeface="Verdana"/>
              <a:cs typeface="Verdana"/>
              <a:sym typeface="Verdana"/>
            </a:endParaRPr>
          </a:p>
        </p:txBody>
      </p:sp>
      <p:sp>
        <p:nvSpPr>
          <p:cNvPr id="472" name="Google Shape;472;p49"/>
          <p:cNvSpPr/>
          <p:nvPr/>
        </p:nvSpPr>
        <p:spPr>
          <a:xfrm>
            <a:off x="4506425" y="4294125"/>
            <a:ext cx="1174800" cy="228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0"/>
          <p:cNvSpPr/>
          <p:nvPr/>
        </p:nvSpPr>
        <p:spPr>
          <a:xfrm>
            <a:off x="0" y="0"/>
            <a:ext cx="9144000" cy="1135500"/>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rPr>
              <a:t>CONVOLUTIONAL NEURAL NETWORKS</a:t>
            </a:r>
            <a:endParaRPr sz="3000" b="1">
              <a:solidFill>
                <a:schemeClr val="lt1"/>
              </a:solidFill>
              <a:latin typeface="Arial"/>
              <a:ea typeface="Arial"/>
              <a:cs typeface="Arial"/>
              <a:sym typeface="Arial"/>
            </a:endParaRPr>
          </a:p>
        </p:txBody>
      </p:sp>
      <p:pic>
        <p:nvPicPr>
          <p:cNvPr id="479" name="Google Shape;479;p50"/>
          <p:cNvPicPr preferRelativeResize="0"/>
          <p:nvPr/>
        </p:nvPicPr>
        <p:blipFill rotWithShape="1">
          <a:blip r:embed="rId3">
            <a:alphaModFix/>
          </a:blip>
          <a:srcRect/>
          <a:stretch/>
        </p:blipFill>
        <p:spPr>
          <a:xfrm>
            <a:off x="7885085" y="5665838"/>
            <a:ext cx="1174719" cy="1152343"/>
          </a:xfrm>
          <a:prstGeom prst="rect">
            <a:avLst/>
          </a:prstGeom>
          <a:noFill/>
          <a:ln>
            <a:noFill/>
          </a:ln>
        </p:spPr>
      </p:pic>
      <p:sp>
        <p:nvSpPr>
          <p:cNvPr id="480" name="Google Shape;480;p50"/>
          <p:cNvSpPr/>
          <p:nvPr/>
        </p:nvSpPr>
        <p:spPr>
          <a:xfrm>
            <a:off x="442451" y="689112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graphicFrame>
        <p:nvGraphicFramePr>
          <p:cNvPr id="481" name="Google Shape;481;p50"/>
          <p:cNvGraphicFramePr/>
          <p:nvPr/>
        </p:nvGraphicFramePr>
        <p:xfrm>
          <a:off x="303525" y="1318825"/>
          <a:ext cx="8536950" cy="3201830"/>
        </p:xfrm>
        <a:graphic>
          <a:graphicData uri="http://schemas.openxmlformats.org/drawingml/2006/table">
            <a:tbl>
              <a:tblPr>
                <a:noFill/>
                <a:tableStyleId>{0F4EBB01-4183-4C18-ADB1-ED7D24C6778D}</a:tableStyleId>
              </a:tblPr>
              <a:tblGrid>
                <a:gridCol w="3158950">
                  <a:extLst>
                    <a:ext uri="{9D8B030D-6E8A-4147-A177-3AD203B41FA5}">
                      <a16:colId xmlns:a16="http://schemas.microsoft.com/office/drawing/2014/main" val="20000"/>
                    </a:ext>
                  </a:extLst>
                </a:gridCol>
                <a:gridCol w="5378000">
                  <a:extLst>
                    <a:ext uri="{9D8B030D-6E8A-4147-A177-3AD203B41FA5}">
                      <a16:colId xmlns:a16="http://schemas.microsoft.com/office/drawing/2014/main" val="20001"/>
                    </a:ext>
                  </a:extLst>
                </a:gridCol>
              </a:tblGrid>
              <a:tr h="1002800">
                <a:tc>
                  <a:txBody>
                    <a:bodyPr/>
                    <a:lstStyle/>
                    <a:p>
                      <a:pPr marL="0" lvl="0" indent="0" algn="l" rtl="0">
                        <a:spcBef>
                          <a:spcPts val="0"/>
                        </a:spcBef>
                        <a:spcAft>
                          <a:spcPts val="0"/>
                        </a:spcAft>
                        <a:buNone/>
                      </a:pPr>
                      <a:r>
                        <a:rPr lang="en-US" b="1">
                          <a:solidFill>
                            <a:schemeClr val="dk1"/>
                          </a:solidFill>
                          <a:latin typeface="Times New Roman"/>
                          <a:ea typeface="Times New Roman"/>
                          <a:cs typeface="Times New Roman"/>
                          <a:sym typeface="Times New Roman"/>
                        </a:rPr>
                        <a:t>Conv1: 3 filters, kernel=100, stride=2 </a:t>
                      </a:r>
                      <a:endParaRPr>
                        <a:latin typeface="Times New Roman"/>
                        <a:ea typeface="Times New Roman"/>
                        <a:cs typeface="Times New Roman"/>
                        <a:sym typeface="Times New Roman"/>
                      </a:endParaRPr>
                    </a:p>
                  </a:txBody>
                  <a:tcPr marL="91425" marR="91425" marT="91425" marB="91425"/>
                </a:tc>
                <a:tc>
                  <a:txBody>
                    <a:bodyPr/>
                    <a:lstStyle/>
                    <a:p>
                      <a:pPr marL="457200" lvl="0" indent="-317500" algn="l" rtl="0">
                        <a:spcBef>
                          <a:spcPts val="120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Large receptive field (100 samples ≈ 0.78 sec).</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Char char="●"/>
                      </a:pPr>
                      <a:r>
                        <a:rPr lang="en-US">
                          <a:solidFill>
                            <a:schemeClr val="dk1"/>
                          </a:solidFill>
                          <a:latin typeface="Times New Roman"/>
                          <a:ea typeface="Times New Roman"/>
                          <a:cs typeface="Times New Roman"/>
                          <a:sym typeface="Times New Roman"/>
                        </a:rPr>
                        <a:t>Extracts </a:t>
                      </a:r>
                      <a:r>
                        <a:rPr lang="en-US" b="1">
                          <a:solidFill>
                            <a:schemeClr val="dk1"/>
                          </a:solidFill>
                          <a:latin typeface="Times New Roman"/>
                          <a:ea typeface="Times New Roman"/>
                          <a:cs typeface="Times New Roman"/>
                          <a:sym typeface="Times New Roman"/>
                        </a:rPr>
                        <a:t>coarse temporal features</a:t>
                      </a:r>
                      <a:r>
                        <a:rPr lang="en-US">
                          <a:solidFill>
                            <a:schemeClr val="dk1"/>
                          </a:solidFill>
                          <a:latin typeface="Times New Roman"/>
                          <a:ea typeface="Times New Roman"/>
                          <a:cs typeface="Times New Roman"/>
                          <a:sym typeface="Times New Roman"/>
                        </a:rPr>
                        <a:t> (slow rhythms, large apnea-related fluctuations).</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Small number of filters (3) keeps parameters low.</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1002800">
                <a:tc>
                  <a:txBody>
                    <a:bodyPr/>
                    <a:lstStyle/>
                    <a:p>
                      <a:pPr marL="0" lvl="0" indent="0" algn="l" rtl="0">
                        <a:spcBef>
                          <a:spcPts val="0"/>
                        </a:spcBef>
                        <a:spcAft>
                          <a:spcPts val="0"/>
                        </a:spcAft>
                        <a:buNone/>
                      </a:pPr>
                      <a:r>
                        <a:rPr lang="en-US" b="1">
                          <a:solidFill>
                            <a:schemeClr val="dk1"/>
                          </a:solidFill>
                          <a:latin typeface="Times New Roman"/>
                          <a:ea typeface="Times New Roman"/>
                          <a:cs typeface="Times New Roman"/>
                          <a:sym typeface="Times New Roman"/>
                        </a:rPr>
                        <a:t>Conv2: 50 filters, kernel=10, stride=1</a:t>
                      </a:r>
                      <a:endParaRPr>
                        <a:latin typeface="Times New Roman"/>
                        <a:ea typeface="Times New Roman"/>
                        <a:cs typeface="Times New Roman"/>
                        <a:sym typeface="Times New Roman"/>
                      </a:endParaRPr>
                    </a:p>
                  </a:txBody>
                  <a:tcPr marL="91425" marR="91425" marT="91425" marB="91425"/>
                </a:tc>
                <a:tc>
                  <a:txBody>
                    <a:bodyPr/>
                    <a:lstStyle/>
                    <a:p>
                      <a:pPr marL="457200" lvl="0" indent="-317500" algn="l" rtl="0">
                        <a:spcBef>
                          <a:spcPts val="120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Smaller receptive field.</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Char char="●"/>
                      </a:pPr>
                      <a:r>
                        <a:rPr lang="en-US">
                          <a:solidFill>
                            <a:schemeClr val="dk1"/>
                          </a:solidFill>
                          <a:latin typeface="Times New Roman"/>
                          <a:ea typeface="Times New Roman"/>
                          <a:cs typeface="Times New Roman"/>
                          <a:sym typeface="Times New Roman"/>
                        </a:rPr>
                        <a:t>Detects </a:t>
                      </a:r>
                      <a:r>
                        <a:rPr lang="en-US" b="1">
                          <a:solidFill>
                            <a:schemeClr val="dk1"/>
                          </a:solidFill>
                          <a:latin typeface="Times New Roman"/>
                          <a:ea typeface="Times New Roman"/>
                          <a:cs typeface="Times New Roman"/>
                          <a:sym typeface="Times New Roman"/>
                        </a:rPr>
                        <a:t>finer temporal oscillations</a:t>
                      </a:r>
                      <a:r>
                        <a:rPr lang="en-US">
                          <a:solidFill>
                            <a:schemeClr val="dk1"/>
                          </a:solidFill>
                          <a:latin typeface="Times New Roman"/>
                          <a:ea typeface="Times New Roman"/>
                          <a:cs typeface="Times New Roman"/>
                          <a:sym typeface="Times New Roman"/>
                        </a:rPr>
                        <a:t> (like sleep spindles, micro-arousals).</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50 filters increase representational capacity.</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1129250">
                <a:tc>
                  <a:txBody>
                    <a:bodyPr/>
                    <a:lstStyle/>
                    <a:p>
                      <a:pPr marL="0" lvl="0" indent="0" algn="l" rtl="0">
                        <a:spcBef>
                          <a:spcPts val="0"/>
                        </a:spcBef>
                        <a:spcAft>
                          <a:spcPts val="0"/>
                        </a:spcAft>
                        <a:buNone/>
                      </a:pPr>
                      <a:r>
                        <a:rPr lang="en-US" b="1">
                          <a:solidFill>
                            <a:schemeClr val="dk1"/>
                          </a:solidFill>
                          <a:latin typeface="Times New Roman"/>
                          <a:ea typeface="Times New Roman"/>
                          <a:cs typeface="Times New Roman"/>
                          <a:sym typeface="Times New Roman"/>
                        </a:rPr>
                        <a:t>Conv3: 30 filters, kernel=30, stride=1</a:t>
                      </a:r>
                      <a:endParaRPr>
                        <a:latin typeface="Times New Roman"/>
                        <a:ea typeface="Times New Roman"/>
                        <a:cs typeface="Times New Roman"/>
                        <a:sym typeface="Times New Roman"/>
                      </a:endParaRPr>
                    </a:p>
                  </a:txBody>
                  <a:tcPr marL="91425" marR="91425" marT="91425" marB="91425"/>
                </a:tc>
                <a:tc>
                  <a:txBody>
                    <a:bodyPr/>
                    <a:lstStyle/>
                    <a:p>
                      <a:pPr marL="457200" lvl="0" indent="-317500" algn="l" rtl="0">
                        <a:spcBef>
                          <a:spcPts val="120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Intermediate receptive field.</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Char char="●"/>
                      </a:pPr>
                      <a:r>
                        <a:rPr lang="en-US">
                          <a:solidFill>
                            <a:schemeClr val="dk1"/>
                          </a:solidFill>
                          <a:latin typeface="Times New Roman"/>
                          <a:ea typeface="Times New Roman"/>
                          <a:cs typeface="Times New Roman"/>
                          <a:sym typeface="Times New Roman"/>
                        </a:rPr>
                        <a:t>Captures </a:t>
                      </a:r>
                      <a:r>
                        <a:rPr lang="en-US" b="1">
                          <a:solidFill>
                            <a:schemeClr val="dk1"/>
                          </a:solidFill>
                          <a:latin typeface="Times New Roman"/>
                          <a:ea typeface="Times New Roman"/>
                          <a:cs typeface="Times New Roman"/>
                          <a:sym typeface="Times New Roman"/>
                        </a:rPr>
                        <a:t>medium-scale temporal dependencies</a:t>
                      </a:r>
                      <a:r>
                        <a:rPr lang="en-US">
                          <a:solidFill>
                            <a:schemeClr val="dk1"/>
                          </a:solidFill>
                          <a:latin typeface="Times New Roman"/>
                          <a:ea typeface="Times New Roman"/>
                          <a:cs typeface="Times New Roman"/>
                          <a:sym typeface="Times New Roman"/>
                        </a:rPr>
                        <a:t> (apnea onset–offset transitions).</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30 filters refine learned features before classification.</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bl>
          </a:graphicData>
        </a:graphic>
      </p:graphicFrame>
      <p:sp>
        <p:nvSpPr>
          <p:cNvPr id="482" name="Google Shape;482;p50"/>
          <p:cNvSpPr txBox="1"/>
          <p:nvPr/>
        </p:nvSpPr>
        <p:spPr>
          <a:xfrm>
            <a:off x="303525" y="4909225"/>
            <a:ext cx="5612100" cy="1455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US" b="1">
                <a:solidFill>
                  <a:schemeClr val="dk1"/>
                </a:solidFill>
              </a:rPr>
              <a:t>Total parameters:</a:t>
            </a:r>
            <a:r>
              <a:rPr lang="en-US">
                <a:solidFill>
                  <a:schemeClr val="dk1"/>
                </a:solidFill>
              </a:rPr>
              <a:t> ~50,909</a:t>
            </a:r>
            <a:endParaRPr>
              <a:solidFill>
                <a:schemeClr val="dk1"/>
              </a:solidFill>
            </a:endParaRPr>
          </a:p>
          <a:p>
            <a:pPr marL="457200" lvl="0" indent="-317500" algn="l" rtl="0">
              <a:spcBef>
                <a:spcPts val="0"/>
              </a:spcBef>
              <a:spcAft>
                <a:spcPts val="0"/>
              </a:spcAft>
              <a:buClr>
                <a:schemeClr val="dk1"/>
              </a:buClr>
              <a:buSzPts val="1400"/>
              <a:buChar char="●"/>
            </a:pPr>
            <a:r>
              <a:rPr lang="en-US" b="1">
                <a:solidFill>
                  <a:schemeClr val="dk1"/>
                </a:solidFill>
              </a:rPr>
              <a:t>Loss:</a:t>
            </a:r>
            <a:r>
              <a:rPr lang="en-US">
                <a:solidFill>
                  <a:schemeClr val="dk1"/>
                </a:solidFill>
              </a:rPr>
              <a:t> Binary Cross-Entropy</a:t>
            </a:r>
            <a:endParaRPr>
              <a:solidFill>
                <a:schemeClr val="dk1"/>
              </a:solidFill>
            </a:endParaRPr>
          </a:p>
          <a:p>
            <a:pPr marL="457200" lvl="0" indent="-317500" algn="l" rtl="0">
              <a:spcBef>
                <a:spcPts val="0"/>
              </a:spcBef>
              <a:spcAft>
                <a:spcPts val="0"/>
              </a:spcAft>
              <a:buClr>
                <a:schemeClr val="dk1"/>
              </a:buClr>
              <a:buSzPts val="1400"/>
              <a:buChar char="●"/>
            </a:pPr>
            <a:r>
              <a:rPr lang="en-US" b="1">
                <a:solidFill>
                  <a:schemeClr val="dk1"/>
                </a:solidFill>
              </a:rPr>
              <a:t>Optimizer:</a:t>
            </a:r>
            <a:r>
              <a:rPr lang="en-US">
                <a:solidFill>
                  <a:schemeClr val="dk1"/>
                </a:solidFill>
              </a:rPr>
              <a:t> Adam  (Adaptive Moment Estimation)  (lr=0.001)</a:t>
            </a:r>
            <a:endParaRPr>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51"/>
          <p:cNvSpPr/>
          <p:nvPr/>
        </p:nvSpPr>
        <p:spPr>
          <a:xfrm>
            <a:off x="0" y="0"/>
            <a:ext cx="9144000" cy="1135500"/>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rPr>
              <a:t>DATASET CONVERSION</a:t>
            </a:r>
            <a:endParaRPr sz="3000" b="1">
              <a:solidFill>
                <a:schemeClr val="lt1"/>
              </a:solidFill>
              <a:latin typeface="Arial"/>
              <a:ea typeface="Arial"/>
              <a:cs typeface="Arial"/>
              <a:sym typeface="Arial"/>
            </a:endParaRPr>
          </a:p>
        </p:txBody>
      </p:sp>
      <p:pic>
        <p:nvPicPr>
          <p:cNvPr id="489" name="Google Shape;489;p51"/>
          <p:cNvPicPr preferRelativeResize="0"/>
          <p:nvPr/>
        </p:nvPicPr>
        <p:blipFill rotWithShape="1">
          <a:blip r:embed="rId3">
            <a:alphaModFix/>
          </a:blip>
          <a:srcRect/>
          <a:stretch/>
        </p:blipFill>
        <p:spPr>
          <a:xfrm>
            <a:off x="7885085" y="5665838"/>
            <a:ext cx="1174719" cy="1152343"/>
          </a:xfrm>
          <a:prstGeom prst="rect">
            <a:avLst/>
          </a:prstGeom>
          <a:noFill/>
          <a:ln>
            <a:noFill/>
          </a:ln>
        </p:spPr>
      </p:pic>
      <p:sp>
        <p:nvSpPr>
          <p:cNvPr id="490" name="Google Shape;490;p51"/>
          <p:cNvSpPr/>
          <p:nvPr/>
        </p:nvSpPr>
        <p:spPr>
          <a:xfrm>
            <a:off x="442451" y="689112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491" name="Google Shape;491;p51"/>
          <p:cNvSpPr txBox="1"/>
          <p:nvPr/>
        </p:nvSpPr>
        <p:spPr>
          <a:xfrm>
            <a:off x="291425" y="1514200"/>
            <a:ext cx="8600700" cy="40635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The mapped CSV EEG data is not directly compatible with hardware (FPGA/ASIC) implementations.</a:t>
            </a:r>
            <a:br>
              <a:rPr lang="en-US" sz="1800">
                <a:solidFill>
                  <a:schemeClr val="dk1"/>
                </a:solidFill>
                <a:latin typeface="Times New Roman"/>
                <a:ea typeface="Times New Roman"/>
                <a:cs typeface="Times New Roman"/>
                <a:sym typeface="Times New Roman"/>
              </a:rPr>
            </a:br>
            <a:endParaRPr sz="1800">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Calibri"/>
              <a:buChar char="●"/>
            </a:pPr>
            <a:r>
              <a:rPr lang="en-US" sz="1800">
                <a:solidFill>
                  <a:srgbClr val="188038"/>
                </a:solidFill>
                <a:latin typeface="Times New Roman"/>
                <a:ea typeface="Times New Roman"/>
                <a:cs typeface="Times New Roman"/>
                <a:sym typeface="Times New Roman"/>
              </a:rPr>
              <a:t>.mem</a:t>
            </a:r>
            <a:r>
              <a:rPr lang="en-US" sz="1800">
                <a:solidFill>
                  <a:schemeClr val="dk1"/>
                </a:solidFill>
                <a:latin typeface="Times New Roman"/>
                <a:ea typeface="Times New Roman"/>
                <a:cs typeface="Times New Roman"/>
                <a:sym typeface="Times New Roman"/>
              </a:rPr>
              <a:t> (.coe)files are required to initialize memory blocks in HDL simulations and hardware testbenches.</a:t>
            </a:r>
            <a:br>
              <a:rPr lang="en-US" sz="1800">
                <a:solidFill>
                  <a:schemeClr val="dk1"/>
                </a:solidFill>
                <a:latin typeface="Times New Roman"/>
                <a:ea typeface="Times New Roman"/>
                <a:cs typeface="Times New Roman"/>
                <a:sym typeface="Times New Roman"/>
              </a:rPr>
            </a:br>
            <a:endParaRPr sz="1800">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Calibri"/>
              <a:buChar char="●"/>
            </a:pPr>
            <a:r>
              <a:rPr lang="en-US" sz="1800">
                <a:solidFill>
                  <a:schemeClr val="dk1"/>
                </a:solidFill>
                <a:latin typeface="Times New Roman"/>
                <a:ea typeface="Times New Roman"/>
                <a:cs typeface="Times New Roman"/>
                <a:sym typeface="Times New Roman"/>
              </a:rPr>
              <a:t>Conversion ensures </a:t>
            </a:r>
            <a:r>
              <a:rPr lang="en-US" sz="1800" b="1">
                <a:solidFill>
                  <a:schemeClr val="dk1"/>
                </a:solidFill>
                <a:latin typeface="Times New Roman"/>
                <a:ea typeface="Times New Roman"/>
                <a:cs typeface="Times New Roman"/>
                <a:sym typeface="Times New Roman"/>
              </a:rPr>
              <a:t>efficient data access</a:t>
            </a:r>
            <a:r>
              <a:rPr lang="en-US" sz="1800">
                <a:solidFill>
                  <a:schemeClr val="dk1"/>
                </a:solidFill>
                <a:latin typeface="Times New Roman"/>
                <a:ea typeface="Times New Roman"/>
                <a:cs typeface="Times New Roman"/>
                <a:sym typeface="Times New Roman"/>
              </a:rPr>
              <a:t> and avoids delays from parsing CSV during simulation.</a:t>
            </a:r>
            <a:br>
              <a:rPr lang="en-US" sz="1800">
                <a:solidFill>
                  <a:schemeClr val="dk1"/>
                </a:solidFill>
                <a:latin typeface="Times New Roman"/>
                <a:ea typeface="Times New Roman"/>
                <a:cs typeface="Times New Roman"/>
                <a:sym typeface="Times New Roman"/>
              </a:rPr>
            </a:br>
            <a:endParaRPr sz="1800">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Calibri"/>
              <a:buChar char="●"/>
            </a:pPr>
            <a:r>
              <a:rPr lang="en-US" sz="1800">
                <a:solidFill>
                  <a:schemeClr val="dk1"/>
                </a:solidFill>
                <a:latin typeface="Times New Roman"/>
                <a:ea typeface="Times New Roman"/>
                <a:cs typeface="Times New Roman"/>
                <a:sym typeface="Times New Roman"/>
              </a:rPr>
              <a:t>Provides a </a:t>
            </a:r>
            <a:r>
              <a:rPr lang="en-US" sz="1800" b="1">
                <a:solidFill>
                  <a:schemeClr val="dk1"/>
                </a:solidFill>
                <a:latin typeface="Times New Roman"/>
                <a:ea typeface="Times New Roman"/>
                <a:cs typeface="Times New Roman"/>
                <a:sym typeface="Times New Roman"/>
              </a:rPr>
              <a:t>standard numeric format</a:t>
            </a:r>
            <a:r>
              <a:rPr lang="en-US" sz="1800">
                <a:solidFill>
                  <a:schemeClr val="dk1"/>
                </a:solidFill>
                <a:latin typeface="Times New Roman"/>
                <a:ea typeface="Times New Roman"/>
                <a:cs typeface="Times New Roman"/>
                <a:sym typeface="Times New Roman"/>
              </a:rPr>
              <a:t> (hex/fixed-point) across all 28 patient datasets.</a:t>
            </a:r>
            <a:br>
              <a:rPr lang="en-US" sz="1800">
                <a:solidFill>
                  <a:schemeClr val="dk1"/>
                </a:solidFill>
                <a:latin typeface="Times New Roman"/>
                <a:ea typeface="Times New Roman"/>
                <a:cs typeface="Times New Roman"/>
                <a:sym typeface="Times New Roman"/>
              </a:rPr>
            </a:br>
            <a:endParaRPr sz="1800">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Calibri"/>
              <a:buChar char="●"/>
            </a:pPr>
            <a:r>
              <a:rPr lang="en-US" sz="1800">
                <a:solidFill>
                  <a:schemeClr val="dk1"/>
                </a:solidFill>
                <a:latin typeface="Times New Roman"/>
                <a:ea typeface="Times New Roman"/>
                <a:cs typeface="Times New Roman"/>
                <a:sym typeface="Times New Roman"/>
              </a:rPr>
              <a:t>Makes the dataset </a:t>
            </a:r>
            <a:r>
              <a:rPr lang="en-US" sz="1800" b="1">
                <a:solidFill>
                  <a:schemeClr val="dk1"/>
                </a:solidFill>
                <a:latin typeface="Times New Roman"/>
                <a:ea typeface="Times New Roman"/>
                <a:cs typeface="Times New Roman"/>
                <a:sym typeface="Times New Roman"/>
              </a:rPr>
              <a:t>reusable, scalable, and reproducible</a:t>
            </a:r>
            <a:r>
              <a:rPr lang="en-US" sz="1800">
                <a:solidFill>
                  <a:schemeClr val="dk1"/>
                </a:solidFill>
                <a:latin typeface="Times New Roman"/>
                <a:ea typeface="Times New Roman"/>
                <a:cs typeface="Times New Roman"/>
                <a:sym typeface="Times New Roman"/>
              </a:rPr>
              <a:t> for different hardware designs.</a:t>
            </a:r>
            <a:endParaRPr sz="18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6"/>
          <p:cNvSpPr txBox="1">
            <a:spLocks noGrp="1"/>
          </p:cNvSpPr>
          <p:nvPr>
            <p:ph type="body" idx="1"/>
          </p:nvPr>
        </p:nvSpPr>
        <p:spPr>
          <a:xfrm>
            <a:off x="83900" y="1329075"/>
            <a:ext cx="4281900" cy="5237100"/>
          </a:xfrm>
          <a:prstGeom prst="rect">
            <a:avLst/>
          </a:prstGeom>
          <a:noFill/>
          <a:ln>
            <a:noFill/>
          </a:ln>
        </p:spPr>
        <p:txBody>
          <a:bodyPr spcFirstLastPara="1" wrap="square" lIns="91425" tIns="45700" rIns="91425" bIns="45700" anchor="t" anchorCtr="0">
            <a:noAutofit/>
          </a:bodyPr>
          <a:lstStyle/>
          <a:p>
            <a:pPr marL="457200" lvl="0" indent="-355600" algn="just" rtl="0">
              <a:lnSpc>
                <a:spcPct val="115000"/>
              </a:lnSpc>
              <a:spcBef>
                <a:spcPts val="1000"/>
              </a:spcBef>
              <a:spcAft>
                <a:spcPts val="0"/>
              </a:spcAft>
              <a:buSzPts val="2000"/>
              <a:buFont typeface="Times New Roman"/>
              <a:buChar char="➢"/>
            </a:pPr>
            <a:r>
              <a:rPr lang="en-US" sz="2000">
                <a:latin typeface="Times New Roman"/>
                <a:ea typeface="Times New Roman"/>
                <a:cs typeface="Times New Roman"/>
                <a:sym typeface="Times New Roman"/>
              </a:rPr>
              <a:t>The American Association of Sleep Medicine (AASM) ranks sleep apnea among the top 10% of high-risk disorders leading to death. </a:t>
            </a:r>
            <a:endParaRPr sz="2000">
              <a:latin typeface="Times New Roman"/>
              <a:ea typeface="Times New Roman"/>
              <a:cs typeface="Times New Roman"/>
              <a:sym typeface="Times New Roman"/>
            </a:endParaRPr>
          </a:p>
          <a:p>
            <a:pPr marL="457200" lvl="0" indent="-355600" algn="just" rtl="0">
              <a:lnSpc>
                <a:spcPct val="115000"/>
              </a:lnSpc>
              <a:spcBef>
                <a:spcPts val="1000"/>
              </a:spcBef>
              <a:spcAft>
                <a:spcPts val="0"/>
              </a:spcAft>
              <a:buSzPts val="2000"/>
              <a:buFont typeface="Times New Roman"/>
              <a:buChar char="➢"/>
            </a:pPr>
            <a:r>
              <a:rPr lang="en-US" sz="2000">
                <a:latin typeface="Times New Roman"/>
                <a:ea typeface="Times New Roman"/>
                <a:cs typeface="Times New Roman"/>
                <a:sym typeface="Times New Roman"/>
              </a:rPr>
              <a:t>A recent 18-year study at the University of Wisconsin-Madison individuals with SA are:</a:t>
            </a:r>
            <a:endParaRPr sz="2000">
              <a:latin typeface="Times New Roman"/>
              <a:ea typeface="Times New Roman"/>
              <a:cs typeface="Times New Roman"/>
              <a:sym typeface="Times New Roman"/>
            </a:endParaRPr>
          </a:p>
          <a:p>
            <a:pPr marL="914400" lvl="1" indent="-355600" algn="just" rtl="0">
              <a:lnSpc>
                <a:spcPct val="115000"/>
              </a:lnSpc>
              <a:spcBef>
                <a:spcPts val="500"/>
              </a:spcBef>
              <a:spcAft>
                <a:spcPts val="0"/>
              </a:spcAft>
              <a:buSzPts val="2000"/>
              <a:buFont typeface="Times New Roman"/>
              <a:buChar char="○"/>
            </a:pPr>
            <a:r>
              <a:rPr lang="en-US" sz="2000">
                <a:latin typeface="Times New Roman"/>
                <a:ea typeface="Times New Roman"/>
                <a:cs typeface="Times New Roman"/>
                <a:sym typeface="Times New Roman"/>
              </a:rPr>
              <a:t>3 times more vulnerable to diseases and mortality. </a:t>
            </a:r>
            <a:endParaRPr sz="2000">
              <a:latin typeface="Times New Roman"/>
              <a:ea typeface="Times New Roman"/>
              <a:cs typeface="Times New Roman"/>
              <a:sym typeface="Times New Roman"/>
            </a:endParaRPr>
          </a:p>
          <a:p>
            <a:pPr marL="914400" lvl="1" indent="-355600" algn="just" rtl="0">
              <a:lnSpc>
                <a:spcPct val="115000"/>
              </a:lnSpc>
              <a:spcBef>
                <a:spcPts val="500"/>
              </a:spcBef>
              <a:spcAft>
                <a:spcPts val="0"/>
              </a:spcAft>
              <a:buSzPts val="2000"/>
              <a:buFont typeface="Times New Roman"/>
              <a:buChar char="○"/>
            </a:pPr>
            <a:r>
              <a:rPr lang="en-US" sz="2000">
                <a:latin typeface="Times New Roman"/>
                <a:ea typeface="Times New Roman"/>
                <a:cs typeface="Times New Roman"/>
                <a:sym typeface="Times New Roman"/>
              </a:rPr>
              <a:t>Undiagnosed and untreated in approximately 90% of affected individuals. </a:t>
            </a:r>
            <a:endParaRPr sz="2000">
              <a:latin typeface="Times New Roman"/>
              <a:ea typeface="Times New Roman"/>
              <a:cs typeface="Times New Roman"/>
              <a:sym typeface="Times New Roman"/>
            </a:endParaRPr>
          </a:p>
          <a:p>
            <a:pPr marL="0" lvl="0" indent="0" algn="just" rtl="0">
              <a:lnSpc>
                <a:spcPct val="115000"/>
              </a:lnSpc>
              <a:spcBef>
                <a:spcPts val="1000"/>
              </a:spcBef>
              <a:spcAft>
                <a:spcPts val="0"/>
              </a:spcAft>
              <a:buNone/>
            </a:pPr>
            <a:endParaRPr sz="2000">
              <a:latin typeface="Times New Roman"/>
              <a:ea typeface="Times New Roman"/>
              <a:cs typeface="Times New Roman"/>
              <a:sym typeface="Times New Roman"/>
            </a:endParaRPr>
          </a:p>
        </p:txBody>
      </p:sp>
      <p:sp>
        <p:nvSpPr>
          <p:cNvPr id="118" name="Google Shape;118;p16"/>
          <p:cNvSpPr/>
          <p:nvPr/>
        </p:nvSpPr>
        <p:spPr>
          <a:xfrm>
            <a:off x="0" y="40246"/>
            <a:ext cx="9144000" cy="1135500"/>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latin typeface="Arial"/>
                <a:ea typeface="Arial"/>
                <a:cs typeface="Arial"/>
                <a:sym typeface="Arial"/>
              </a:rPr>
              <a:t>Introduction</a:t>
            </a:r>
            <a:endParaRPr sz="3000" b="1">
              <a:solidFill>
                <a:schemeClr val="lt1"/>
              </a:solidFill>
              <a:latin typeface="Arial"/>
              <a:ea typeface="Arial"/>
              <a:cs typeface="Arial"/>
              <a:sym typeface="Arial"/>
            </a:endParaRPr>
          </a:p>
        </p:txBody>
      </p:sp>
      <p:pic>
        <p:nvPicPr>
          <p:cNvPr id="119" name="Google Shape;119;p16"/>
          <p:cNvPicPr preferRelativeResize="0"/>
          <p:nvPr/>
        </p:nvPicPr>
        <p:blipFill rotWithShape="1">
          <a:blip r:embed="rId3">
            <a:alphaModFix/>
          </a:blip>
          <a:srcRect/>
          <a:stretch/>
        </p:blipFill>
        <p:spPr>
          <a:xfrm>
            <a:off x="7773114" y="5705657"/>
            <a:ext cx="1174719" cy="1152343"/>
          </a:xfrm>
          <a:prstGeom prst="rect">
            <a:avLst/>
          </a:prstGeom>
          <a:noFill/>
          <a:ln>
            <a:noFill/>
          </a:ln>
        </p:spPr>
      </p:pic>
      <p:pic>
        <p:nvPicPr>
          <p:cNvPr id="120" name="Google Shape;120;p16"/>
          <p:cNvPicPr preferRelativeResize="0"/>
          <p:nvPr/>
        </p:nvPicPr>
        <p:blipFill>
          <a:blip r:embed="rId4">
            <a:alphaModFix/>
          </a:blip>
          <a:stretch>
            <a:fillRect/>
          </a:stretch>
        </p:blipFill>
        <p:spPr>
          <a:xfrm>
            <a:off x="4572000" y="1542399"/>
            <a:ext cx="4418125" cy="3733336"/>
          </a:xfrm>
          <a:prstGeom prst="rect">
            <a:avLst/>
          </a:prstGeom>
          <a:noFill/>
          <a:ln>
            <a:noFill/>
          </a:ln>
        </p:spPr>
      </p:pic>
      <p:sp>
        <p:nvSpPr>
          <p:cNvPr id="121" name="Google Shape;121;p16"/>
          <p:cNvSpPr txBox="1"/>
          <p:nvPr/>
        </p:nvSpPr>
        <p:spPr>
          <a:xfrm>
            <a:off x="4570773" y="5214395"/>
            <a:ext cx="4532100" cy="3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i="1">
                <a:solidFill>
                  <a:schemeClr val="dk1"/>
                </a:solidFill>
                <a:latin typeface="Calibri"/>
                <a:ea typeface="Calibri"/>
                <a:cs typeface="Calibri"/>
                <a:sym typeface="Calibri"/>
              </a:rPr>
              <a:t>Fig2:Wisconsin-Madison Statistics source- a-fib.com</a:t>
            </a:r>
            <a:endParaRPr sz="1200" i="1">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a:spLocks noGrp="1"/>
          </p:cNvSpPr>
          <p:nvPr>
            <p:ph type="title"/>
          </p:nvPr>
        </p:nvSpPr>
        <p:spPr>
          <a:xfrm>
            <a:off x="0" y="-34035"/>
            <a:ext cx="9144000" cy="1218000"/>
          </a:xfrm>
          <a:prstGeom prst="rect">
            <a:avLst/>
          </a:prstGeom>
          <a:solidFill>
            <a:srgbClr val="B01B2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rmAutofit/>
          </a:bodyPr>
          <a:lstStyle/>
          <a:p>
            <a:pPr marL="0" lvl="0" indent="0" algn="l" rtl="0">
              <a:spcBef>
                <a:spcPts val="0"/>
              </a:spcBef>
              <a:spcAft>
                <a:spcPts val="0"/>
              </a:spcAft>
              <a:buNone/>
            </a:pPr>
            <a:r>
              <a:rPr lang="en-US" sz="3000" b="1">
                <a:solidFill>
                  <a:schemeClr val="lt1"/>
                </a:solidFill>
                <a:latin typeface="Times New Roman"/>
                <a:ea typeface="Times New Roman"/>
                <a:cs typeface="Times New Roman"/>
                <a:sym typeface="Times New Roman"/>
              </a:rPr>
              <a:t> </a:t>
            </a:r>
            <a:r>
              <a:rPr lang="en-US" sz="3000" b="1">
                <a:solidFill>
                  <a:schemeClr val="lt1"/>
                </a:solidFill>
                <a:latin typeface="Arial"/>
                <a:ea typeface="Arial"/>
                <a:cs typeface="Arial"/>
                <a:sym typeface="Arial"/>
              </a:rPr>
              <a:t>FPGA - ZYNQ 7000  ZEDBOARD</a:t>
            </a:r>
            <a:endParaRPr sz="3000" b="1">
              <a:solidFill>
                <a:schemeClr val="lt1"/>
              </a:solidFill>
              <a:latin typeface="Arial"/>
              <a:ea typeface="Arial"/>
              <a:cs typeface="Arial"/>
              <a:sym typeface="Arial"/>
            </a:endParaRPr>
          </a:p>
        </p:txBody>
      </p:sp>
      <p:pic>
        <p:nvPicPr>
          <p:cNvPr id="498" name="Google Shape;498;p52"/>
          <p:cNvPicPr preferRelativeResize="0"/>
          <p:nvPr/>
        </p:nvPicPr>
        <p:blipFill rotWithShape="1">
          <a:blip r:embed="rId3">
            <a:alphaModFix/>
          </a:blip>
          <a:srcRect l="7523" r="9156" b="34644"/>
          <a:stretch/>
        </p:blipFill>
        <p:spPr>
          <a:xfrm>
            <a:off x="0" y="1779575"/>
            <a:ext cx="4952050" cy="4351200"/>
          </a:xfrm>
          <a:prstGeom prst="rect">
            <a:avLst/>
          </a:prstGeom>
          <a:noFill/>
          <a:ln>
            <a:noFill/>
          </a:ln>
        </p:spPr>
      </p:pic>
      <p:pic>
        <p:nvPicPr>
          <p:cNvPr id="499" name="Google Shape;499;p52"/>
          <p:cNvPicPr preferRelativeResize="0"/>
          <p:nvPr/>
        </p:nvPicPr>
        <p:blipFill rotWithShape="1">
          <a:blip r:embed="rId3">
            <a:alphaModFix/>
          </a:blip>
          <a:srcRect l="5136" t="66405" r="9531"/>
          <a:stretch/>
        </p:blipFill>
        <p:spPr>
          <a:xfrm>
            <a:off x="4952050" y="2783475"/>
            <a:ext cx="4191949" cy="2491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53"/>
          <p:cNvSpPr txBox="1">
            <a:spLocks noGrp="1"/>
          </p:cNvSpPr>
          <p:nvPr>
            <p:ph type="title"/>
          </p:nvPr>
        </p:nvSpPr>
        <p:spPr>
          <a:xfrm>
            <a:off x="0" y="0"/>
            <a:ext cx="9144000" cy="1218000"/>
          </a:xfrm>
          <a:prstGeom prst="rect">
            <a:avLst/>
          </a:prstGeom>
          <a:solidFill>
            <a:srgbClr val="B01B20"/>
          </a:solidFill>
        </p:spPr>
        <p:txBody>
          <a:bodyPr spcFirstLastPara="1" wrap="square" lIns="91425" tIns="45700" rIns="91425" bIns="45700" anchor="ctr" anchorCtr="0">
            <a:normAutofit/>
          </a:bodyPr>
          <a:lstStyle/>
          <a:p>
            <a:pPr marL="0" lvl="0" indent="0" algn="l" rtl="0">
              <a:spcBef>
                <a:spcPts val="0"/>
              </a:spcBef>
              <a:spcAft>
                <a:spcPts val="0"/>
              </a:spcAft>
              <a:buNone/>
            </a:pPr>
            <a:r>
              <a:rPr lang="en-US" sz="3000" b="1">
                <a:solidFill>
                  <a:schemeClr val="lt1"/>
                </a:solidFill>
                <a:latin typeface="Arial"/>
                <a:ea typeface="Arial"/>
                <a:cs typeface="Arial"/>
                <a:sym typeface="Arial"/>
              </a:rPr>
              <a:t>ARCHITECTURE &amp; FEATURES</a:t>
            </a:r>
            <a:endParaRPr sz="3000" b="1">
              <a:solidFill>
                <a:schemeClr val="lt1"/>
              </a:solidFill>
              <a:latin typeface="Arial"/>
              <a:ea typeface="Arial"/>
              <a:cs typeface="Arial"/>
              <a:sym typeface="Arial"/>
            </a:endParaRPr>
          </a:p>
        </p:txBody>
      </p:sp>
      <p:sp>
        <p:nvSpPr>
          <p:cNvPr id="506" name="Google Shape;506;p53"/>
          <p:cNvSpPr txBox="1">
            <a:spLocks noGrp="1"/>
          </p:cNvSpPr>
          <p:nvPr>
            <p:ph type="body" idx="1"/>
          </p:nvPr>
        </p:nvSpPr>
        <p:spPr>
          <a:xfrm>
            <a:off x="0" y="1218000"/>
            <a:ext cx="9144000" cy="4958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507" name="Google Shape;507;p53"/>
          <p:cNvPicPr preferRelativeResize="0"/>
          <p:nvPr/>
        </p:nvPicPr>
        <p:blipFill>
          <a:blip r:embed="rId3">
            <a:alphaModFix/>
          </a:blip>
          <a:stretch>
            <a:fillRect/>
          </a:stretch>
        </p:blipFill>
        <p:spPr>
          <a:xfrm>
            <a:off x="85075" y="1217999"/>
            <a:ext cx="5448300" cy="5139950"/>
          </a:xfrm>
          <a:prstGeom prst="rect">
            <a:avLst/>
          </a:prstGeom>
          <a:noFill/>
          <a:ln>
            <a:noFill/>
          </a:ln>
        </p:spPr>
      </p:pic>
      <p:pic>
        <p:nvPicPr>
          <p:cNvPr id="508" name="Google Shape;508;p53"/>
          <p:cNvPicPr preferRelativeResize="0"/>
          <p:nvPr/>
        </p:nvPicPr>
        <p:blipFill>
          <a:blip r:embed="rId4">
            <a:alphaModFix/>
          </a:blip>
          <a:stretch>
            <a:fillRect/>
          </a:stretch>
        </p:blipFill>
        <p:spPr>
          <a:xfrm>
            <a:off x="5686425" y="1218000"/>
            <a:ext cx="3457575" cy="5640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54"/>
          <p:cNvSpPr txBox="1">
            <a:spLocks noGrp="1"/>
          </p:cNvSpPr>
          <p:nvPr>
            <p:ph type="title"/>
          </p:nvPr>
        </p:nvSpPr>
        <p:spPr>
          <a:xfrm>
            <a:off x="0" y="0"/>
            <a:ext cx="9144000" cy="1166700"/>
          </a:xfrm>
          <a:prstGeom prst="rect">
            <a:avLst/>
          </a:prstGeom>
          <a:solidFill>
            <a:srgbClr val="B01B20"/>
          </a:solidFill>
        </p:spPr>
        <p:txBody>
          <a:bodyPr spcFirstLastPara="1" wrap="square" lIns="91425" tIns="45700" rIns="91425" bIns="45700" anchor="ctr" anchorCtr="0">
            <a:normAutofit/>
          </a:bodyPr>
          <a:lstStyle/>
          <a:p>
            <a:pPr marL="0" lvl="0" indent="0" algn="l" rtl="0">
              <a:spcBef>
                <a:spcPts val="0"/>
              </a:spcBef>
              <a:spcAft>
                <a:spcPts val="0"/>
              </a:spcAft>
              <a:buNone/>
            </a:pPr>
            <a:r>
              <a:rPr lang="en-US" sz="3000" b="1">
                <a:solidFill>
                  <a:schemeClr val="lt1"/>
                </a:solidFill>
                <a:latin typeface="Arial"/>
                <a:ea typeface="Arial"/>
                <a:cs typeface="Arial"/>
                <a:sym typeface="Arial"/>
              </a:rPr>
              <a:t>FIR Bandpass Filter</a:t>
            </a:r>
            <a:endParaRPr sz="3000" b="1">
              <a:solidFill>
                <a:schemeClr val="lt1"/>
              </a:solidFill>
              <a:latin typeface="Arial"/>
              <a:ea typeface="Arial"/>
              <a:cs typeface="Arial"/>
              <a:sym typeface="Arial"/>
            </a:endParaRPr>
          </a:p>
        </p:txBody>
      </p:sp>
      <p:sp>
        <p:nvSpPr>
          <p:cNvPr id="515" name="Google Shape;515;p54"/>
          <p:cNvSpPr txBox="1">
            <a:spLocks noGrp="1"/>
          </p:cNvSpPr>
          <p:nvPr>
            <p:ph type="body" idx="1"/>
          </p:nvPr>
        </p:nvSpPr>
        <p:spPr>
          <a:xfrm>
            <a:off x="0" y="1409425"/>
            <a:ext cx="9144000" cy="4767300"/>
          </a:xfrm>
          <a:prstGeom prst="rect">
            <a:avLst/>
          </a:prstGeom>
        </p:spPr>
        <p:txBody>
          <a:bodyPr spcFirstLastPara="1" wrap="square" lIns="91425" tIns="45700" rIns="91425" bIns="45700" anchor="t" anchorCtr="0">
            <a:normAutofit/>
          </a:bodyPr>
          <a:lstStyle/>
          <a:p>
            <a:pPr marL="0" lvl="0" indent="0" algn="l" rtl="0">
              <a:lnSpc>
                <a:spcPct val="115000"/>
              </a:lnSpc>
              <a:spcBef>
                <a:spcPts val="1400"/>
              </a:spcBef>
              <a:spcAft>
                <a:spcPts val="0"/>
              </a:spcAft>
              <a:buNone/>
            </a:pPr>
            <a:r>
              <a:rPr lang="en-US" sz="1600" b="1">
                <a:latin typeface="Arial"/>
                <a:ea typeface="Arial"/>
                <a:cs typeface="Arial"/>
                <a:sym typeface="Arial"/>
              </a:rPr>
              <a:t>Why FIR Bandpass Filter</a:t>
            </a:r>
            <a:endParaRPr sz="1600" b="1">
              <a:latin typeface="Arial"/>
              <a:ea typeface="Arial"/>
              <a:cs typeface="Arial"/>
              <a:sym typeface="Arial"/>
            </a:endParaRPr>
          </a:p>
          <a:p>
            <a:pPr marL="457200" lvl="0" indent="-330200" algn="l" rtl="0">
              <a:lnSpc>
                <a:spcPct val="115000"/>
              </a:lnSpc>
              <a:spcBef>
                <a:spcPts val="1200"/>
              </a:spcBef>
              <a:spcAft>
                <a:spcPts val="0"/>
              </a:spcAft>
              <a:buSzPts val="1600"/>
              <a:buChar char="➢"/>
            </a:pPr>
            <a:r>
              <a:rPr lang="en-US" sz="1600">
                <a:latin typeface="Arial"/>
                <a:ea typeface="Arial"/>
                <a:cs typeface="Arial"/>
                <a:sym typeface="Arial"/>
              </a:rPr>
              <a:t>FIR filters are </a:t>
            </a:r>
            <a:r>
              <a:rPr lang="en-US" sz="1600" b="1">
                <a:latin typeface="Arial"/>
                <a:ea typeface="Arial"/>
                <a:cs typeface="Arial"/>
                <a:sym typeface="Arial"/>
              </a:rPr>
              <a:t>always stable</a:t>
            </a:r>
            <a:r>
              <a:rPr lang="en-US" sz="1600">
                <a:latin typeface="Arial"/>
                <a:ea typeface="Arial"/>
                <a:cs typeface="Arial"/>
                <a:sym typeface="Arial"/>
              </a:rPr>
              <a:t> because they have no feedback.</a:t>
            </a:r>
            <a:br>
              <a:rPr lang="en-US" sz="1600">
                <a:latin typeface="Arial"/>
                <a:ea typeface="Arial"/>
                <a:cs typeface="Arial"/>
                <a:sym typeface="Arial"/>
              </a:rPr>
            </a:br>
            <a:endParaRPr sz="1600">
              <a:latin typeface="Arial"/>
              <a:ea typeface="Arial"/>
              <a:cs typeface="Arial"/>
              <a:sym typeface="Arial"/>
            </a:endParaRPr>
          </a:p>
          <a:p>
            <a:pPr marL="457200" lvl="0" indent="-330200" algn="l" rtl="0">
              <a:lnSpc>
                <a:spcPct val="115000"/>
              </a:lnSpc>
              <a:spcBef>
                <a:spcPts val="0"/>
              </a:spcBef>
              <a:spcAft>
                <a:spcPts val="0"/>
              </a:spcAft>
              <a:buSzPts val="1600"/>
              <a:buChar char="➢"/>
            </a:pPr>
            <a:r>
              <a:rPr lang="en-US" sz="1600">
                <a:latin typeface="Arial"/>
                <a:ea typeface="Arial"/>
                <a:cs typeface="Arial"/>
                <a:sym typeface="Arial"/>
              </a:rPr>
              <a:t>Their </a:t>
            </a:r>
            <a:r>
              <a:rPr lang="en-US" sz="1600" b="1">
                <a:latin typeface="Arial"/>
                <a:ea typeface="Arial"/>
                <a:cs typeface="Arial"/>
                <a:sym typeface="Arial"/>
              </a:rPr>
              <a:t>linear phase</a:t>
            </a:r>
            <a:r>
              <a:rPr lang="en-US" sz="1600">
                <a:latin typeface="Arial"/>
                <a:ea typeface="Arial"/>
                <a:cs typeface="Arial"/>
                <a:sym typeface="Arial"/>
              </a:rPr>
              <a:t> property preserves the EEG waveform shape (important in medical processing).</a:t>
            </a:r>
            <a:br>
              <a:rPr lang="en-US" sz="1600">
                <a:latin typeface="Arial"/>
                <a:ea typeface="Arial"/>
                <a:cs typeface="Arial"/>
                <a:sym typeface="Arial"/>
              </a:rPr>
            </a:br>
            <a:endParaRPr sz="1600">
              <a:latin typeface="Arial"/>
              <a:ea typeface="Arial"/>
              <a:cs typeface="Arial"/>
              <a:sym typeface="Arial"/>
            </a:endParaRPr>
          </a:p>
          <a:p>
            <a:pPr marL="457200" lvl="0" indent="-330200" algn="l" rtl="0">
              <a:lnSpc>
                <a:spcPct val="115000"/>
              </a:lnSpc>
              <a:spcBef>
                <a:spcPts val="0"/>
              </a:spcBef>
              <a:spcAft>
                <a:spcPts val="0"/>
              </a:spcAft>
              <a:buSzPts val="1600"/>
              <a:buChar char="➢"/>
            </a:pPr>
            <a:r>
              <a:rPr lang="en-US" sz="1600">
                <a:latin typeface="Arial"/>
                <a:ea typeface="Arial"/>
                <a:cs typeface="Arial"/>
                <a:sym typeface="Arial"/>
              </a:rPr>
              <a:t>A bandpass FIR removes unwanted </a:t>
            </a:r>
            <a:r>
              <a:rPr lang="en-US" sz="1600" b="1">
                <a:latin typeface="Arial"/>
                <a:ea typeface="Arial"/>
                <a:cs typeface="Arial"/>
                <a:sym typeface="Arial"/>
              </a:rPr>
              <a:t>low-frequency drift (DC, motion artifacts)</a:t>
            </a:r>
            <a:r>
              <a:rPr lang="en-US" sz="1600">
                <a:latin typeface="Arial"/>
                <a:ea typeface="Arial"/>
                <a:cs typeface="Arial"/>
                <a:sym typeface="Arial"/>
              </a:rPr>
              <a:t> and </a:t>
            </a:r>
            <a:r>
              <a:rPr lang="en-US" sz="1600" b="1">
                <a:latin typeface="Arial"/>
                <a:ea typeface="Arial"/>
                <a:cs typeface="Arial"/>
                <a:sym typeface="Arial"/>
              </a:rPr>
              <a:t>high-frequency noise (muscle, power-line)</a:t>
            </a:r>
            <a:r>
              <a:rPr lang="en-US" sz="1600">
                <a:latin typeface="Arial"/>
                <a:ea typeface="Arial"/>
                <a:cs typeface="Arial"/>
                <a:sym typeface="Arial"/>
              </a:rPr>
              <a:t> while keeping the useful EEG sub-bands (Delta, Theta, Alpha, Beta)</a:t>
            </a:r>
            <a:endParaRPr sz="1600">
              <a:latin typeface="Arial"/>
              <a:ea typeface="Arial"/>
              <a:cs typeface="Arial"/>
              <a:sym typeface="Arial"/>
            </a:endParaRPr>
          </a:p>
          <a:p>
            <a:pPr marL="457200" lvl="0" indent="0" algn="l" rtl="0">
              <a:spcBef>
                <a:spcPts val="1200"/>
              </a:spcBef>
              <a:spcAft>
                <a:spcPts val="0"/>
              </a:spcAft>
              <a:buNone/>
            </a:pPr>
            <a:endParaRPr sz="1800" b="1">
              <a:latin typeface="Arial"/>
              <a:ea typeface="Arial"/>
              <a:cs typeface="Arial"/>
              <a:sym typeface="Arial"/>
            </a:endParaRPr>
          </a:p>
          <a:p>
            <a:pPr marL="0" lvl="0" indent="0" algn="l" rtl="0">
              <a:spcBef>
                <a:spcPts val="1000"/>
              </a:spcBef>
              <a:spcAft>
                <a:spcPts val="0"/>
              </a:spcAft>
              <a:buNone/>
            </a:pPr>
            <a:endParaRPr/>
          </a:p>
        </p:txBody>
      </p:sp>
      <p:pic>
        <p:nvPicPr>
          <p:cNvPr id="516" name="Google Shape;516;p54"/>
          <p:cNvPicPr preferRelativeResize="0"/>
          <p:nvPr/>
        </p:nvPicPr>
        <p:blipFill>
          <a:blip r:embed="rId3">
            <a:alphaModFix/>
          </a:blip>
          <a:stretch>
            <a:fillRect/>
          </a:stretch>
        </p:blipFill>
        <p:spPr>
          <a:xfrm>
            <a:off x="673138" y="4525950"/>
            <a:ext cx="7491574" cy="21947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5"/>
          <p:cNvSpPr txBox="1">
            <a:spLocks noGrp="1"/>
          </p:cNvSpPr>
          <p:nvPr>
            <p:ph type="title"/>
          </p:nvPr>
        </p:nvSpPr>
        <p:spPr>
          <a:xfrm>
            <a:off x="0" y="0"/>
            <a:ext cx="9144000" cy="1286100"/>
          </a:xfrm>
          <a:prstGeom prst="rect">
            <a:avLst/>
          </a:prstGeom>
          <a:solidFill>
            <a:srgbClr val="B01B20"/>
          </a:solidFill>
        </p:spPr>
        <p:txBody>
          <a:bodyPr spcFirstLastPara="1" wrap="square" lIns="91425" tIns="45700" rIns="91425" bIns="45700" anchor="ctr" anchorCtr="0">
            <a:normAutofit/>
          </a:bodyPr>
          <a:lstStyle/>
          <a:p>
            <a:pPr marL="0" lvl="0" indent="0" algn="l" rtl="0">
              <a:spcBef>
                <a:spcPts val="0"/>
              </a:spcBef>
              <a:spcAft>
                <a:spcPts val="0"/>
              </a:spcAft>
              <a:buNone/>
            </a:pPr>
            <a:r>
              <a:rPr lang="en-US" sz="3000" b="1">
                <a:solidFill>
                  <a:schemeClr val="lt1"/>
                </a:solidFill>
                <a:latin typeface="Arial"/>
                <a:ea typeface="Arial"/>
                <a:cs typeface="Arial"/>
                <a:sym typeface="Arial"/>
              </a:rPr>
              <a:t>FIR FILTER DESIGN </a:t>
            </a:r>
            <a:endParaRPr sz="3000" b="1">
              <a:solidFill>
                <a:schemeClr val="lt1"/>
              </a:solidFill>
              <a:latin typeface="Arial"/>
              <a:ea typeface="Arial"/>
              <a:cs typeface="Arial"/>
              <a:sym typeface="Arial"/>
            </a:endParaRPr>
          </a:p>
        </p:txBody>
      </p:sp>
      <p:sp>
        <p:nvSpPr>
          <p:cNvPr id="523" name="Google Shape;523;p55"/>
          <p:cNvSpPr txBox="1">
            <a:spLocks noGrp="1"/>
          </p:cNvSpPr>
          <p:nvPr>
            <p:ph type="body" idx="1"/>
          </p:nvPr>
        </p:nvSpPr>
        <p:spPr>
          <a:xfrm>
            <a:off x="73000" y="1405075"/>
            <a:ext cx="8442300" cy="4771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Output Waveform:</a:t>
            </a:r>
            <a:endParaRPr/>
          </a:p>
        </p:txBody>
      </p:sp>
      <p:pic>
        <p:nvPicPr>
          <p:cNvPr id="524" name="Google Shape;524;p55"/>
          <p:cNvPicPr preferRelativeResize="0"/>
          <p:nvPr/>
        </p:nvPicPr>
        <p:blipFill>
          <a:blip r:embed="rId3">
            <a:alphaModFix/>
          </a:blip>
          <a:stretch>
            <a:fillRect/>
          </a:stretch>
        </p:blipFill>
        <p:spPr>
          <a:xfrm>
            <a:off x="0" y="1915600"/>
            <a:ext cx="9144001" cy="44317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6"/>
          <p:cNvSpPr txBox="1">
            <a:spLocks noGrp="1"/>
          </p:cNvSpPr>
          <p:nvPr>
            <p:ph type="title"/>
          </p:nvPr>
        </p:nvSpPr>
        <p:spPr>
          <a:xfrm>
            <a:off x="0" y="0"/>
            <a:ext cx="9144000" cy="1183800"/>
          </a:xfrm>
          <a:prstGeom prst="rect">
            <a:avLst/>
          </a:prstGeom>
          <a:solidFill>
            <a:srgbClr val="B01B20"/>
          </a:solidFill>
        </p:spPr>
        <p:txBody>
          <a:bodyPr spcFirstLastPara="1" wrap="square" lIns="91425" tIns="45700" rIns="91425" bIns="45700" anchor="ctr" anchorCtr="0">
            <a:normAutofit/>
          </a:bodyPr>
          <a:lstStyle/>
          <a:p>
            <a:pPr marL="0" lvl="0" indent="0" algn="l" rtl="0">
              <a:spcBef>
                <a:spcPts val="0"/>
              </a:spcBef>
              <a:spcAft>
                <a:spcPts val="0"/>
              </a:spcAft>
              <a:buNone/>
            </a:pPr>
            <a:r>
              <a:rPr lang="en-US" sz="3000" b="1">
                <a:solidFill>
                  <a:schemeClr val="lt1"/>
                </a:solidFill>
              </a:rPr>
              <a:t>SCHEMATIC</a:t>
            </a:r>
            <a:endParaRPr sz="3000" b="1">
              <a:solidFill>
                <a:schemeClr val="lt1"/>
              </a:solidFill>
            </a:endParaRPr>
          </a:p>
        </p:txBody>
      </p:sp>
      <p:pic>
        <p:nvPicPr>
          <p:cNvPr id="531" name="Google Shape;531;p56"/>
          <p:cNvPicPr preferRelativeResize="0"/>
          <p:nvPr/>
        </p:nvPicPr>
        <p:blipFill>
          <a:blip r:embed="rId3">
            <a:alphaModFix/>
          </a:blip>
          <a:stretch>
            <a:fillRect/>
          </a:stretch>
        </p:blipFill>
        <p:spPr>
          <a:xfrm>
            <a:off x="25" y="1847525"/>
            <a:ext cx="9143949" cy="44756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57"/>
          <p:cNvSpPr/>
          <p:nvPr/>
        </p:nvSpPr>
        <p:spPr>
          <a:xfrm>
            <a:off x="0" y="0"/>
            <a:ext cx="9144000" cy="1135452"/>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latin typeface="Arial"/>
                <a:ea typeface="Arial"/>
                <a:cs typeface="Arial"/>
                <a:sym typeface="Arial"/>
              </a:rPr>
              <a:t>Timeline</a:t>
            </a:r>
            <a:endParaRPr sz="3000" b="1">
              <a:solidFill>
                <a:schemeClr val="lt1"/>
              </a:solidFill>
              <a:latin typeface="Arial"/>
              <a:ea typeface="Arial"/>
              <a:cs typeface="Arial"/>
              <a:sym typeface="Arial"/>
            </a:endParaRPr>
          </a:p>
        </p:txBody>
      </p:sp>
      <p:pic>
        <p:nvPicPr>
          <p:cNvPr id="537" name="Google Shape;537;p57"/>
          <p:cNvPicPr preferRelativeResize="0"/>
          <p:nvPr/>
        </p:nvPicPr>
        <p:blipFill rotWithShape="1">
          <a:blip r:embed="rId3">
            <a:alphaModFix/>
          </a:blip>
          <a:srcRect/>
          <a:stretch/>
        </p:blipFill>
        <p:spPr>
          <a:xfrm>
            <a:off x="7828731" y="5543662"/>
            <a:ext cx="1174719" cy="1152343"/>
          </a:xfrm>
          <a:prstGeom prst="rect">
            <a:avLst/>
          </a:prstGeom>
          <a:noFill/>
          <a:ln>
            <a:noFill/>
          </a:ln>
        </p:spPr>
      </p:pic>
      <p:graphicFrame>
        <p:nvGraphicFramePr>
          <p:cNvPr id="538" name="Google Shape;538;p57"/>
          <p:cNvGraphicFramePr/>
          <p:nvPr/>
        </p:nvGraphicFramePr>
        <p:xfrm>
          <a:off x="342400" y="1204788"/>
          <a:ext cx="3000000" cy="3000000"/>
        </p:xfrm>
        <a:graphic>
          <a:graphicData uri="http://schemas.openxmlformats.org/drawingml/2006/table">
            <a:tbl>
              <a:tblPr firstRow="1" bandRow="1">
                <a:noFill/>
                <a:tableStyleId>{5D5D070E-EE66-4E6E-80DE-E93B5A59C127}</a:tableStyleId>
              </a:tblPr>
              <a:tblGrid>
                <a:gridCol w="2504300">
                  <a:extLst>
                    <a:ext uri="{9D8B030D-6E8A-4147-A177-3AD203B41FA5}">
                      <a16:colId xmlns:a16="http://schemas.microsoft.com/office/drawing/2014/main" val="20000"/>
                    </a:ext>
                  </a:extLst>
                </a:gridCol>
                <a:gridCol w="382900">
                  <a:extLst>
                    <a:ext uri="{9D8B030D-6E8A-4147-A177-3AD203B41FA5}">
                      <a16:colId xmlns:a16="http://schemas.microsoft.com/office/drawing/2014/main" val="20001"/>
                    </a:ext>
                  </a:extLst>
                </a:gridCol>
                <a:gridCol w="367200">
                  <a:extLst>
                    <a:ext uri="{9D8B030D-6E8A-4147-A177-3AD203B41FA5}">
                      <a16:colId xmlns:a16="http://schemas.microsoft.com/office/drawing/2014/main" val="20002"/>
                    </a:ext>
                  </a:extLst>
                </a:gridCol>
                <a:gridCol w="367200">
                  <a:extLst>
                    <a:ext uri="{9D8B030D-6E8A-4147-A177-3AD203B41FA5}">
                      <a16:colId xmlns:a16="http://schemas.microsoft.com/office/drawing/2014/main" val="20003"/>
                    </a:ext>
                  </a:extLst>
                </a:gridCol>
                <a:gridCol w="367200">
                  <a:extLst>
                    <a:ext uri="{9D8B030D-6E8A-4147-A177-3AD203B41FA5}">
                      <a16:colId xmlns:a16="http://schemas.microsoft.com/office/drawing/2014/main" val="20004"/>
                    </a:ext>
                  </a:extLst>
                </a:gridCol>
                <a:gridCol w="367200">
                  <a:extLst>
                    <a:ext uri="{9D8B030D-6E8A-4147-A177-3AD203B41FA5}">
                      <a16:colId xmlns:a16="http://schemas.microsoft.com/office/drawing/2014/main" val="20005"/>
                    </a:ext>
                  </a:extLst>
                </a:gridCol>
                <a:gridCol w="367200">
                  <a:extLst>
                    <a:ext uri="{9D8B030D-6E8A-4147-A177-3AD203B41FA5}">
                      <a16:colId xmlns:a16="http://schemas.microsoft.com/office/drawing/2014/main" val="20006"/>
                    </a:ext>
                  </a:extLst>
                </a:gridCol>
                <a:gridCol w="367200">
                  <a:extLst>
                    <a:ext uri="{9D8B030D-6E8A-4147-A177-3AD203B41FA5}">
                      <a16:colId xmlns:a16="http://schemas.microsoft.com/office/drawing/2014/main" val="20007"/>
                    </a:ext>
                  </a:extLst>
                </a:gridCol>
                <a:gridCol w="367200">
                  <a:extLst>
                    <a:ext uri="{9D8B030D-6E8A-4147-A177-3AD203B41FA5}">
                      <a16:colId xmlns:a16="http://schemas.microsoft.com/office/drawing/2014/main" val="20008"/>
                    </a:ext>
                  </a:extLst>
                </a:gridCol>
                <a:gridCol w="367200">
                  <a:extLst>
                    <a:ext uri="{9D8B030D-6E8A-4147-A177-3AD203B41FA5}">
                      <a16:colId xmlns:a16="http://schemas.microsoft.com/office/drawing/2014/main" val="20009"/>
                    </a:ext>
                  </a:extLst>
                </a:gridCol>
                <a:gridCol w="367200">
                  <a:extLst>
                    <a:ext uri="{9D8B030D-6E8A-4147-A177-3AD203B41FA5}">
                      <a16:colId xmlns:a16="http://schemas.microsoft.com/office/drawing/2014/main" val="20010"/>
                    </a:ext>
                  </a:extLst>
                </a:gridCol>
                <a:gridCol w="367200">
                  <a:extLst>
                    <a:ext uri="{9D8B030D-6E8A-4147-A177-3AD203B41FA5}">
                      <a16:colId xmlns:a16="http://schemas.microsoft.com/office/drawing/2014/main" val="20011"/>
                    </a:ext>
                  </a:extLst>
                </a:gridCol>
                <a:gridCol w="351500">
                  <a:extLst>
                    <a:ext uri="{9D8B030D-6E8A-4147-A177-3AD203B41FA5}">
                      <a16:colId xmlns:a16="http://schemas.microsoft.com/office/drawing/2014/main" val="20012"/>
                    </a:ext>
                  </a:extLst>
                </a:gridCol>
                <a:gridCol w="382900">
                  <a:extLst>
                    <a:ext uri="{9D8B030D-6E8A-4147-A177-3AD203B41FA5}">
                      <a16:colId xmlns:a16="http://schemas.microsoft.com/office/drawing/2014/main" val="20013"/>
                    </a:ext>
                  </a:extLst>
                </a:gridCol>
                <a:gridCol w="367200">
                  <a:extLst>
                    <a:ext uri="{9D8B030D-6E8A-4147-A177-3AD203B41FA5}">
                      <a16:colId xmlns:a16="http://schemas.microsoft.com/office/drawing/2014/main" val="20014"/>
                    </a:ext>
                  </a:extLst>
                </a:gridCol>
                <a:gridCol w="367200">
                  <a:extLst>
                    <a:ext uri="{9D8B030D-6E8A-4147-A177-3AD203B41FA5}">
                      <a16:colId xmlns:a16="http://schemas.microsoft.com/office/drawing/2014/main" val="20015"/>
                    </a:ext>
                  </a:extLst>
                </a:gridCol>
                <a:gridCol w="367200">
                  <a:extLst>
                    <a:ext uri="{9D8B030D-6E8A-4147-A177-3AD203B41FA5}">
                      <a16:colId xmlns:a16="http://schemas.microsoft.com/office/drawing/2014/main" val="20016"/>
                    </a:ext>
                  </a:extLst>
                </a:gridCol>
              </a:tblGrid>
              <a:tr h="589500">
                <a:tc>
                  <a:txBody>
                    <a:bodyPr/>
                    <a:lstStyle/>
                    <a:p>
                      <a:pPr marL="0" marR="0" lvl="0" indent="0" algn="l" rtl="0">
                        <a:spcBef>
                          <a:spcPts val="0"/>
                        </a:spcBef>
                        <a:spcAft>
                          <a:spcPts val="0"/>
                        </a:spcAft>
                        <a:buNone/>
                      </a:pPr>
                      <a:endParaRPr sz="1800"/>
                    </a:p>
                  </a:txBody>
                  <a:tcPr marL="91450" marR="91450" marT="45725" marB="45725"/>
                </a:tc>
                <a:tc gridSpan="4">
                  <a:txBody>
                    <a:bodyPr/>
                    <a:lstStyle/>
                    <a:p>
                      <a:pPr marL="0" marR="0" lvl="0" indent="0" algn="l" rtl="0">
                        <a:lnSpc>
                          <a:spcPct val="150000"/>
                        </a:lnSpc>
                        <a:spcBef>
                          <a:spcPts val="0"/>
                        </a:spcBef>
                        <a:spcAft>
                          <a:spcPts val="0"/>
                        </a:spcAft>
                        <a:buNone/>
                      </a:pPr>
                      <a:r>
                        <a:rPr lang="en-US" sz="1400">
                          <a:solidFill>
                            <a:schemeClr val="dk1"/>
                          </a:solidFill>
                          <a:latin typeface="Arial"/>
                          <a:ea typeface="Arial"/>
                          <a:cs typeface="Arial"/>
                          <a:sym typeface="Arial"/>
                        </a:rPr>
                        <a:t>   JULY</a:t>
                      </a:r>
                      <a:endParaRPr sz="1400">
                        <a:solidFill>
                          <a:schemeClr val="dk1"/>
                        </a:solidFill>
                        <a:latin typeface="Arial"/>
                        <a:ea typeface="Arial"/>
                        <a:cs typeface="Arial"/>
                        <a:sym typeface="Arial"/>
                      </a:endParaRPr>
                    </a:p>
                  </a:txBody>
                  <a:tcPr marL="91450" marR="91450" marT="45725" marB="45725"/>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l" rtl="0">
                        <a:lnSpc>
                          <a:spcPct val="150000"/>
                        </a:lnSpc>
                        <a:spcBef>
                          <a:spcPts val="0"/>
                        </a:spcBef>
                        <a:spcAft>
                          <a:spcPts val="0"/>
                        </a:spcAft>
                        <a:buNone/>
                      </a:pPr>
                      <a:r>
                        <a:rPr lang="en-US" sz="1400">
                          <a:solidFill>
                            <a:schemeClr val="dk1"/>
                          </a:solidFill>
                          <a:latin typeface="Arial"/>
                          <a:ea typeface="Arial"/>
                          <a:cs typeface="Arial"/>
                          <a:sym typeface="Arial"/>
                        </a:rPr>
                        <a:t> </a:t>
                      </a:r>
                      <a:r>
                        <a:rPr lang="en-US">
                          <a:solidFill>
                            <a:schemeClr val="dk1"/>
                          </a:solidFill>
                          <a:latin typeface="Arial"/>
                          <a:ea typeface="Arial"/>
                          <a:cs typeface="Arial"/>
                          <a:sym typeface="Arial"/>
                        </a:rPr>
                        <a:t>AUGUST</a:t>
                      </a:r>
                      <a:endParaRPr sz="1400">
                        <a:solidFill>
                          <a:schemeClr val="dk1"/>
                        </a:solidFill>
                        <a:latin typeface="Arial"/>
                        <a:ea typeface="Arial"/>
                        <a:cs typeface="Arial"/>
                        <a:sym typeface="Arial"/>
                      </a:endParaRPr>
                    </a:p>
                  </a:txBody>
                  <a:tcPr marL="91450" marR="91450" marT="45725" marB="45725"/>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l" rtl="0">
                        <a:lnSpc>
                          <a:spcPct val="150000"/>
                        </a:lnSpc>
                        <a:spcBef>
                          <a:spcPts val="0"/>
                        </a:spcBef>
                        <a:spcAft>
                          <a:spcPts val="0"/>
                        </a:spcAft>
                        <a:buNone/>
                      </a:pPr>
                      <a:r>
                        <a:rPr lang="en-US" sz="1400">
                          <a:solidFill>
                            <a:schemeClr val="dk1"/>
                          </a:solidFill>
                          <a:latin typeface="Arial"/>
                          <a:ea typeface="Arial"/>
                          <a:cs typeface="Arial"/>
                          <a:sym typeface="Arial"/>
                        </a:rPr>
                        <a:t>  </a:t>
                      </a:r>
                      <a:r>
                        <a:rPr lang="en-US">
                          <a:solidFill>
                            <a:schemeClr val="dk1"/>
                          </a:solidFill>
                          <a:latin typeface="Arial"/>
                          <a:ea typeface="Arial"/>
                          <a:cs typeface="Arial"/>
                          <a:sym typeface="Arial"/>
                        </a:rPr>
                        <a:t>SEPTEMBER</a:t>
                      </a:r>
                      <a:endParaRPr sz="1400">
                        <a:solidFill>
                          <a:schemeClr val="dk1"/>
                        </a:solidFill>
                        <a:latin typeface="Arial"/>
                        <a:ea typeface="Arial"/>
                        <a:cs typeface="Arial"/>
                        <a:sym typeface="Arial"/>
                      </a:endParaRPr>
                    </a:p>
                  </a:txBody>
                  <a:tcPr marL="91450" marR="91450" marT="45725" marB="45725"/>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l" rtl="0">
                        <a:lnSpc>
                          <a:spcPct val="150000"/>
                        </a:lnSpc>
                        <a:spcBef>
                          <a:spcPts val="0"/>
                        </a:spcBef>
                        <a:spcAft>
                          <a:spcPts val="0"/>
                        </a:spcAft>
                        <a:buNone/>
                      </a:pPr>
                      <a:r>
                        <a:rPr lang="en-US" sz="1400">
                          <a:solidFill>
                            <a:schemeClr val="dk1"/>
                          </a:solidFill>
                          <a:latin typeface="Arial"/>
                          <a:ea typeface="Arial"/>
                          <a:cs typeface="Arial"/>
                          <a:sym typeface="Arial"/>
                        </a:rPr>
                        <a:t> </a:t>
                      </a:r>
                      <a:r>
                        <a:rPr lang="en-US">
                          <a:solidFill>
                            <a:schemeClr val="dk1"/>
                          </a:solidFill>
                          <a:latin typeface="Arial"/>
                          <a:ea typeface="Arial"/>
                          <a:cs typeface="Arial"/>
                          <a:sym typeface="Arial"/>
                        </a:rPr>
                        <a:t>OCTOBER</a:t>
                      </a:r>
                      <a:endParaRPr sz="1400">
                        <a:solidFill>
                          <a:schemeClr val="dk1"/>
                        </a:solidFill>
                        <a:latin typeface="Arial"/>
                        <a:ea typeface="Arial"/>
                        <a:cs typeface="Arial"/>
                        <a:sym typeface="Arial"/>
                      </a:endParaRPr>
                    </a:p>
                  </a:txBody>
                  <a:tcPr marL="91450" marR="91450" marT="45725" marB="4572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lvl="0" indent="0" algn="ctr" rtl="0">
                        <a:spcBef>
                          <a:spcPts val="0"/>
                        </a:spcBef>
                        <a:spcAft>
                          <a:spcPts val="0"/>
                        </a:spcAft>
                        <a:buNone/>
                      </a:pPr>
                      <a:r>
                        <a:rPr lang="en-US" sz="1800">
                          <a:solidFill>
                            <a:srgbClr val="595959"/>
                          </a:solidFill>
                        </a:rPr>
                        <a:t>WEEK</a:t>
                      </a:r>
                      <a:endParaRPr sz="1800">
                        <a:solidFill>
                          <a:srgbClr val="595959"/>
                        </a:solidFill>
                      </a:endParaRPr>
                    </a:p>
                  </a:txBody>
                  <a:tcPr marL="91450" marR="91450" marT="45725" marB="45725"/>
                </a:tc>
                <a:tc>
                  <a:txBody>
                    <a:bodyPr/>
                    <a:lstStyle/>
                    <a:p>
                      <a:pPr marL="0" marR="0" lvl="0" indent="0" algn="l" rtl="0">
                        <a:spcBef>
                          <a:spcPts val="0"/>
                        </a:spcBef>
                        <a:spcAft>
                          <a:spcPts val="0"/>
                        </a:spcAft>
                        <a:buNone/>
                      </a:pPr>
                      <a:r>
                        <a:rPr lang="en-US" sz="1000" b="1">
                          <a:latin typeface="Arial"/>
                          <a:ea typeface="Arial"/>
                          <a:cs typeface="Arial"/>
                          <a:sym typeface="Arial"/>
                        </a:rPr>
                        <a:t>1</a:t>
                      </a:r>
                      <a:endParaRPr sz="1000" b="1">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000" b="1">
                          <a:latin typeface="Arial"/>
                          <a:ea typeface="Arial"/>
                          <a:cs typeface="Arial"/>
                          <a:sym typeface="Arial"/>
                        </a:rPr>
                        <a:t>2</a:t>
                      </a:r>
                      <a:endParaRPr sz="1000" b="1">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000" b="1">
                          <a:latin typeface="Arial"/>
                          <a:ea typeface="Arial"/>
                          <a:cs typeface="Arial"/>
                          <a:sym typeface="Arial"/>
                        </a:rPr>
                        <a:t>3</a:t>
                      </a:r>
                      <a:endParaRPr sz="1000" b="1">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000" b="1">
                          <a:latin typeface="Arial"/>
                          <a:ea typeface="Arial"/>
                          <a:cs typeface="Arial"/>
                          <a:sym typeface="Arial"/>
                        </a:rPr>
                        <a:t>4</a:t>
                      </a:r>
                      <a:endParaRPr sz="1000"/>
                    </a:p>
                  </a:txBody>
                  <a:tcPr marL="91450" marR="91450" marT="45725" marB="45725"/>
                </a:tc>
                <a:tc>
                  <a:txBody>
                    <a:bodyPr/>
                    <a:lstStyle/>
                    <a:p>
                      <a:pPr marL="0" marR="0" lvl="0" indent="0" algn="l" rtl="0">
                        <a:spcBef>
                          <a:spcPts val="0"/>
                        </a:spcBef>
                        <a:spcAft>
                          <a:spcPts val="0"/>
                        </a:spcAft>
                        <a:buNone/>
                      </a:pPr>
                      <a:r>
                        <a:rPr lang="en-US" sz="1000" b="1">
                          <a:latin typeface="Arial"/>
                          <a:ea typeface="Arial"/>
                          <a:cs typeface="Arial"/>
                          <a:sym typeface="Arial"/>
                        </a:rPr>
                        <a:t>5</a:t>
                      </a:r>
                      <a:endParaRPr sz="1000" b="1">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000" b="1">
                          <a:latin typeface="Arial"/>
                          <a:ea typeface="Arial"/>
                          <a:cs typeface="Arial"/>
                          <a:sym typeface="Arial"/>
                        </a:rPr>
                        <a:t>6</a:t>
                      </a:r>
                      <a:endParaRPr sz="1000" b="1">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000" b="1">
                          <a:latin typeface="Arial"/>
                          <a:ea typeface="Arial"/>
                          <a:cs typeface="Arial"/>
                          <a:sym typeface="Arial"/>
                        </a:rPr>
                        <a:t>7</a:t>
                      </a:r>
                      <a:endParaRPr sz="1000" b="1">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000" b="1">
                          <a:latin typeface="Arial"/>
                          <a:ea typeface="Arial"/>
                          <a:cs typeface="Arial"/>
                          <a:sym typeface="Arial"/>
                        </a:rPr>
                        <a:t>8</a:t>
                      </a:r>
                      <a:endParaRPr sz="1000" b="1">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000" b="1">
                          <a:latin typeface="Arial"/>
                          <a:ea typeface="Arial"/>
                          <a:cs typeface="Arial"/>
                          <a:sym typeface="Arial"/>
                        </a:rPr>
                        <a:t>9</a:t>
                      </a:r>
                      <a:endParaRPr sz="1000" b="1">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000" b="1">
                          <a:latin typeface="Arial"/>
                          <a:ea typeface="Arial"/>
                          <a:cs typeface="Arial"/>
                          <a:sym typeface="Arial"/>
                        </a:rPr>
                        <a:t>10</a:t>
                      </a:r>
                      <a:endParaRPr sz="1000" b="1">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000" b="1">
                          <a:latin typeface="Arial"/>
                          <a:ea typeface="Arial"/>
                          <a:cs typeface="Arial"/>
                          <a:sym typeface="Arial"/>
                        </a:rPr>
                        <a:t>11</a:t>
                      </a:r>
                      <a:endParaRPr sz="1000" b="1">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000" b="1">
                          <a:latin typeface="Arial"/>
                          <a:ea typeface="Arial"/>
                          <a:cs typeface="Arial"/>
                          <a:sym typeface="Arial"/>
                        </a:rPr>
                        <a:t>12</a:t>
                      </a:r>
                      <a:endParaRPr sz="1000" b="1">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000" b="1">
                          <a:latin typeface="Arial"/>
                          <a:ea typeface="Arial"/>
                          <a:cs typeface="Arial"/>
                          <a:sym typeface="Arial"/>
                        </a:rPr>
                        <a:t>13</a:t>
                      </a:r>
                      <a:endParaRPr sz="1000" b="1">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000" b="1">
                          <a:latin typeface="Arial"/>
                          <a:ea typeface="Arial"/>
                          <a:cs typeface="Arial"/>
                          <a:sym typeface="Arial"/>
                        </a:rPr>
                        <a:t>14</a:t>
                      </a:r>
                      <a:endParaRPr sz="1000" b="1">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000" b="1">
                          <a:latin typeface="Arial"/>
                          <a:ea typeface="Arial"/>
                          <a:cs typeface="Arial"/>
                          <a:sym typeface="Arial"/>
                        </a:rPr>
                        <a:t>15</a:t>
                      </a:r>
                      <a:endParaRPr sz="1000" b="1">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000" b="1">
                          <a:latin typeface="Arial"/>
                          <a:ea typeface="Arial"/>
                          <a:cs typeface="Arial"/>
                          <a:sym typeface="Arial"/>
                        </a:rPr>
                        <a:t>16</a:t>
                      </a:r>
                      <a:endParaRPr sz="1000" b="1">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0">
                <a:tc>
                  <a:txBody>
                    <a:bodyPr/>
                    <a:lstStyle/>
                    <a:p>
                      <a:pPr marL="0" marR="0" lvl="0" indent="0" algn="l" rtl="0">
                        <a:spcBef>
                          <a:spcPts val="0"/>
                        </a:spcBef>
                        <a:spcAft>
                          <a:spcPts val="0"/>
                        </a:spcAft>
                        <a:buNone/>
                      </a:pPr>
                      <a:r>
                        <a:rPr lang="en-US" sz="1500" b="1">
                          <a:latin typeface="Arial"/>
                          <a:ea typeface="Arial"/>
                          <a:cs typeface="Arial"/>
                          <a:sym typeface="Arial"/>
                        </a:rPr>
                        <a:t>Literature Review</a:t>
                      </a:r>
                      <a:endParaRPr sz="1500" b="1">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400" b="1">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500" b="1">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400" b="1">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400" b="1">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400" b="1">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400" b="1">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400" b="1">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400" b="1">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400" b="1">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400" b="1">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400" b="1">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400" b="1">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400" b="1">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400" b="1">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400" b="1">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400" b="1">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2"/>
                  </a:ext>
                </a:extLst>
              </a:tr>
              <a:tr h="177800">
                <a:tc>
                  <a:txBody>
                    <a:bodyPr/>
                    <a:lstStyle/>
                    <a:p>
                      <a:pPr marL="0" marR="0" lvl="0" indent="0" algn="l" rtl="0">
                        <a:lnSpc>
                          <a:spcPct val="100000"/>
                        </a:lnSpc>
                        <a:spcBef>
                          <a:spcPts val="0"/>
                        </a:spcBef>
                        <a:spcAft>
                          <a:spcPts val="0"/>
                        </a:spcAft>
                        <a:buClr>
                          <a:schemeClr val="dk1"/>
                        </a:buClr>
                        <a:buSzPts val="1400"/>
                        <a:buFont typeface="Arial"/>
                        <a:buNone/>
                      </a:pPr>
                      <a:r>
                        <a:rPr lang="en-US" sz="1500" b="1">
                          <a:latin typeface="Arial"/>
                          <a:ea typeface="Arial"/>
                          <a:cs typeface="Arial"/>
                          <a:sym typeface="Arial"/>
                        </a:rPr>
                        <a:t>Dataset Exploration &amp; Biosignal Understanding</a:t>
                      </a:r>
                      <a:endParaRPr sz="1500" b="1">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3"/>
                  </a:ext>
                </a:extLst>
              </a:tr>
              <a:tr h="177800">
                <a:tc>
                  <a:txBody>
                    <a:bodyPr/>
                    <a:lstStyle/>
                    <a:p>
                      <a:pPr marL="0" marR="0" lvl="0" indent="0" algn="l" rtl="0">
                        <a:spcBef>
                          <a:spcPts val="0"/>
                        </a:spcBef>
                        <a:spcAft>
                          <a:spcPts val="0"/>
                        </a:spcAft>
                        <a:buNone/>
                      </a:pPr>
                      <a:r>
                        <a:rPr lang="en-US" sz="1500" b="1">
                          <a:latin typeface="Arial"/>
                          <a:ea typeface="Arial"/>
                          <a:cs typeface="Arial"/>
                          <a:sym typeface="Arial"/>
                        </a:rPr>
                        <a:t>Signal Preprocessing</a:t>
                      </a:r>
                      <a:endParaRPr sz="1500" b="1">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4"/>
                  </a:ext>
                </a:extLst>
              </a:tr>
              <a:tr h="177800">
                <a:tc>
                  <a:txBody>
                    <a:bodyPr/>
                    <a:lstStyle/>
                    <a:p>
                      <a:pPr marL="0" marR="0" lvl="0" indent="0" algn="l" rtl="0">
                        <a:lnSpc>
                          <a:spcPct val="100000"/>
                        </a:lnSpc>
                        <a:spcBef>
                          <a:spcPts val="0"/>
                        </a:spcBef>
                        <a:spcAft>
                          <a:spcPts val="0"/>
                        </a:spcAft>
                        <a:buClr>
                          <a:schemeClr val="dk1"/>
                        </a:buClr>
                        <a:buSzPts val="1400"/>
                        <a:buFont typeface="Arial"/>
                        <a:buNone/>
                      </a:pPr>
                      <a:r>
                        <a:rPr lang="en-US" sz="1500" b="1">
                          <a:latin typeface="Arial"/>
                          <a:ea typeface="Arial"/>
                          <a:cs typeface="Arial"/>
                          <a:sym typeface="Arial"/>
                        </a:rPr>
                        <a:t>Feature Extraction</a:t>
                      </a:r>
                      <a:endParaRPr sz="1500" b="1">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5"/>
                  </a:ext>
                </a:extLst>
              </a:tr>
              <a:tr h="177800">
                <a:tc>
                  <a:txBody>
                    <a:bodyPr/>
                    <a:lstStyle/>
                    <a:p>
                      <a:pPr marL="0" marR="0" lvl="0" indent="0" algn="l" rtl="0">
                        <a:lnSpc>
                          <a:spcPct val="100000"/>
                        </a:lnSpc>
                        <a:spcBef>
                          <a:spcPts val="0"/>
                        </a:spcBef>
                        <a:spcAft>
                          <a:spcPts val="0"/>
                        </a:spcAft>
                        <a:buClr>
                          <a:schemeClr val="dk1"/>
                        </a:buClr>
                        <a:buSzPts val="1400"/>
                        <a:buFont typeface="Arial"/>
                        <a:buNone/>
                      </a:pPr>
                      <a:r>
                        <a:rPr lang="en-US" sz="1500" b="1">
                          <a:latin typeface="Arial"/>
                          <a:ea typeface="Arial"/>
                          <a:cs typeface="Arial"/>
                          <a:sym typeface="Arial"/>
                        </a:rPr>
                        <a:t>Hybrid CNN Design</a:t>
                      </a:r>
                      <a:endParaRPr sz="1500" b="1">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6"/>
                  </a:ext>
                </a:extLst>
              </a:tr>
              <a:tr h="177800">
                <a:tc>
                  <a:txBody>
                    <a:bodyPr/>
                    <a:lstStyle/>
                    <a:p>
                      <a:pPr marL="0" marR="0" lvl="0" indent="0" algn="l" rtl="0">
                        <a:lnSpc>
                          <a:spcPct val="100000"/>
                        </a:lnSpc>
                        <a:spcBef>
                          <a:spcPts val="0"/>
                        </a:spcBef>
                        <a:spcAft>
                          <a:spcPts val="0"/>
                        </a:spcAft>
                        <a:buClr>
                          <a:schemeClr val="dk1"/>
                        </a:buClr>
                        <a:buSzPts val="1400"/>
                        <a:buFont typeface="Arial"/>
                        <a:buNone/>
                      </a:pPr>
                      <a:r>
                        <a:rPr lang="en-US" sz="1500" b="1">
                          <a:latin typeface="Arial"/>
                          <a:ea typeface="Arial"/>
                          <a:cs typeface="Arial"/>
                          <a:sym typeface="Arial"/>
                        </a:rPr>
                        <a:t>Verilog Implementation + Testing</a:t>
                      </a:r>
                      <a:endParaRPr sz="1500" b="1">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7"/>
                  </a:ext>
                </a:extLst>
              </a:tr>
              <a:tr h="177800">
                <a:tc>
                  <a:txBody>
                    <a:bodyPr/>
                    <a:lstStyle/>
                    <a:p>
                      <a:pPr marL="0" marR="0" lvl="0" indent="0" algn="l" rtl="0">
                        <a:lnSpc>
                          <a:spcPct val="100000"/>
                        </a:lnSpc>
                        <a:spcBef>
                          <a:spcPts val="0"/>
                        </a:spcBef>
                        <a:spcAft>
                          <a:spcPts val="0"/>
                        </a:spcAft>
                        <a:buClr>
                          <a:schemeClr val="dk1"/>
                        </a:buClr>
                        <a:buSzPts val="1400"/>
                        <a:buFont typeface="Arial"/>
                        <a:buNone/>
                      </a:pPr>
                      <a:r>
                        <a:rPr lang="en-US" sz="1500" b="1">
                          <a:latin typeface="Arial"/>
                          <a:ea typeface="Arial"/>
                          <a:cs typeface="Arial"/>
                          <a:sym typeface="Arial"/>
                        </a:rPr>
                        <a:t>Evaluation + Report Writing</a:t>
                      </a:r>
                      <a:endParaRPr sz="1500" b="1">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8"/>
                  </a:ext>
                </a:extLst>
              </a:tr>
            </a:tbl>
          </a:graphicData>
        </a:graphic>
      </p:graphicFrame>
      <p:sp>
        <p:nvSpPr>
          <p:cNvPr id="539" name="Google Shape;539;p57"/>
          <p:cNvSpPr/>
          <p:nvPr/>
        </p:nvSpPr>
        <p:spPr>
          <a:xfrm>
            <a:off x="2857000" y="2202176"/>
            <a:ext cx="1209600" cy="300600"/>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0" name="Google Shape;540;p57"/>
          <p:cNvSpPr/>
          <p:nvPr/>
        </p:nvSpPr>
        <p:spPr>
          <a:xfrm>
            <a:off x="3121800" y="2575288"/>
            <a:ext cx="1450200" cy="352500"/>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1" name="Google Shape;541;p57"/>
          <p:cNvSpPr/>
          <p:nvPr/>
        </p:nvSpPr>
        <p:spPr>
          <a:xfrm>
            <a:off x="3491700" y="3037800"/>
            <a:ext cx="1749000" cy="352500"/>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2" name="Google Shape;542;p57"/>
          <p:cNvSpPr/>
          <p:nvPr/>
        </p:nvSpPr>
        <p:spPr>
          <a:xfrm>
            <a:off x="3833300" y="3381100"/>
            <a:ext cx="2160600" cy="352500"/>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3" name="Google Shape;543;p57"/>
          <p:cNvSpPr/>
          <p:nvPr/>
        </p:nvSpPr>
        <p:spPr>
          <a:xfrm>
            <a:off x="4698400" y="3760225"/>
            <a:ext cx="2554800" cy="352500"/>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4" name="Google Shape;544;p57"/>
          <p:cNvSpPr/>
          <p:nvPr/>
        </p:nvSpPr>
        <p:spPr>
          <a:xfrm>
            <a:off x="5114200" y="4186924"/>
            <a:ext cx="2876400" cy="352500"/>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5" name="Google Shape;545;p57"/>
          <p:cNvSpPr/>
          <p:nvPr/>
        </p:nvSpPr>
        <p:spPr>
          <a:xfrm>
            <a:off x="5800000" y="4758261"/>
            <a:ext cx="2876400" cy="352500"/>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8"/>
          <p:cNvSpPr txBox="1">
            <a:spLocks noGrp="1"/>
          </p:cNvSpPr>
          <p:nvPr>
            <p:ph type="body" idx="1"/>
          </p:nvPr>
        </p:nvSpPr>
        <p:spPr>
          <a:xfrm>
            <a:off x="79750" y="1251350"/>
            <a:ext cx="8559300" cy="5330400"/>
          </a:xfrm>
          <a:prstGeom prst="rect">
            <a:avLst/>
          </a:prstGeom>
          <a:noFill/>
          <a:ln>
            <a:noFill/>
          </a:ln>
        </p:spPr>
        <p:txBody>
          <a:bodyPr spcFirstLastPara="1" wrap="square" lIns="91425" tIns="45700" rIns="91425" bIns="45700" anchor="t" anchorCtr="0">
            <a:noAutofit/>
          </a:bodyPr>
          <a:lstStyle/>
          <a:p>
            <a:pPr marL="457200" lvl="0" indent="-349250" algn="just" rtl="0">
              <a:lnSpc>
                <a:spcPct val="115000"/>
              </a:lnSpc>
              <a:spcBef>
                <a:spcPts val="1200"/>
              </a:spcBef>
              <a:spcAft>
                <a:spcPts val="0"/>
              </a:spcAft>
              <a:buSzPts val="1900"/>
              <a:buFont typeface="Times New Roman"/>
              <a:buChar char="➢"/>
            </a:pPr>
            <a:r>
              <a:rPr lang="en-US" sz="1900">
                <a:solidFill>
                  <a:srgbClr val="000000"/>
                </a:solidFill>
                <a:latin typeface="Times New Roman"/>
                <a:ea typeface="Times New Roman"/>
                <a:cs typeface="Times New Roman"/>
                <a:sym typeface="Times New Roman"/>
              </a:rPr>
              <a:t>The project began by: </a:t>
            </a:r>
            <a:endParaRPr sz="1900">
              <a:solidFill>
                <a:srgbClr val="000000"/>
              </a:solidFill>
              <a:latin typeface="Times New Roman"/>
              <a:ea typeface="Times New Roman"/>
              <a:cs typeface="Times New Roman"/>
              <a:sym typeface="Times New Roman"/>
            </a:endParaRPr>
          </a:p>
          <a:p>
            <a:pPr marL="914400" lvl="1" indent="-349250" algn="just" rtl="0">
              <a:lnSpc>
                <a:spcPct val="115000"/>
              </a:lnSpc>
              <a:spcBef>
                <a:spcPts val="0"/>
              </a:spcBef>
              <a:spcAft>
                <a:spcPts val="0"/>
              </a:spcAft>
              <a:buSzPts val="1900"/>
              <a:buFont typeface="Times New Roman"/>
              <a:buChar char="○"/>
            </a:pPr>
            <a:r>
              <a:rPr lang="en-US" sz="1900">
                <a:solidFill>
                  <a:srgbClr val="000000"/>
                </a:solidFill>
                <a:latin typeface="Times New Roman"/>
                <a:ea typeface="Times New Roman"/>
                <a:cs typeface="Times New Roman"/>
                <a:sym typeface="Times New Roman"/>
              </a:rPr>
              <a:t>acquiring sleep apnea datasets from PhysioNet St. Vincent and the Cleveland Family Study, focusing on EEG extraction from PSG(Polysomnography) recordings. </a:t>
            </a:r>
            <a:endParaRPr sz="1900">
              <a:solidFill>
                <a:srgbClr val="000000"/>
              </a:solidFill>
              <a:latin typeface="Times New Roman"/>
              <a:ea typeface="Times New Roman"/>
              <a:cs typeface="Times New Roman"/>
              <a:sym typeface="Times New Roman"/>
            </a:endParaRPr>
          </a:p>
          <a:p>
            <a:pPr marL="914400" lvl="1" indent="-349250" algn="just" rtl="0">
              <a:lnSpc>
                <a:spcPct val="115000"/>
              </a:lnSpc>
              <a:spcBef>
                <a:spcPts val="0"/>
              </a:spcBef>
              <a:spcAft>
                <a:spcPts val="0"/>
              </a:spcAft>
              <a:buSzPts val="1900"/>
              <a:buFont typeface="Times New Roman"/>
              <a:buChar char="○"/>
            </a:pPr>
            <a:r>
              <a:rPr lang="en-US" sz="1900">
                <a:solidFill>
                  <a:srgbClr val="000000"/>
                </a:solidFill>
                <a:latin typeface="Times New Roman"/>
                <a:ea typeface="Times New Roman"/>
                <a:cs typeface="Times New Roman"/>
                <a:sym typeface="Times New Roman"/>
              </a:rPr>
              <a:t>Apnea events were mapped with EEG in time sequence to align neural activity with breathing disruptions. </a:t>
            </a:r>
            <a:endParaRPr sz="1900">
              <a:solidFill>
                <a:srgbClr val="000000"/>
              </a:solidFill>
              <a:latin typeface="Times New Roman"/>
              <a:ea typeface="Times New Roman"/>
              <a:cs typeface="Times New Roman"/>
              <a:sym typeface="Times New Roman"/>
            </a:endParaRPr>
          </a:p>
          <a:p>
            <a:pPr marL="914400" lvl="1" indent="-349250" algn="just" rtl="0">
              <a:lnSpc>
                <a:spcPct val="115000"/>
              </a:lnSpc>
              <a:spcBef>
                <a:spcPts val="0"/>
              </a:spcBef>
              <a:spcAft>
                <a:spcPts val="0"/>
              </a:spcAft>
              <a:buSzPts val="1900"/>
              <a:buFont typeface="Times New Roman"/>
              <a:buChar char="○"/>
            </a:pPr>
            <a:r>
              <a:rPr lang="en-US" sz="1900">
                <a:solidFill>
                  <a:srgbClr val="000000"/>
                </a:solidFill>
                <a:latin typeface="Times New Roman"/>
                <a:ea typeface="Times New Roman"/>
                <a:cs typeface="Times New Roman"/>
                <a:sym typeface="Times New Roman"/>
              </a:rPr>
              <a:t>Preprocessing involved bandpass filtering to remove artifacts and decomposition into five frequency bands (Delta, Theta, Alpha, Beta, Gamma). Spectrograms and FFTs were generated in MATLAB.</a:t>
            </a:r>
            <a:endParaRPr sz="1900">
              <a:solidFill>
                <a:srgbClr val="000000"/>
              </a:solidFill>
              <a:latin typeface="Times New Roman"/>
              <a:ea typeface="Times New Roman"/>
              <a:cs typeface="Times New Roman"/>
              <a:sym typeface="Times New Roman"/>
            </a:endParaRPr>
          </a:p>
          <a:p>
            <a:pPr marL="914400" lvl="1" indent="-349250" algn="just" rtl="0">
              <a:lnSpc>
                <a:spcPct val="115000"/>
              </a:lnSpc>
              <a:spcBef>
                <a:spcPts val="0"/>
              </a:spcBef>
              <a:spcAft>
                <a:spcPts val="0"/>
              </a:spcAft>
              <a:buSzPts val="1900"/>
              <a:buFont typeface="Times New Roman"/>
              <a:buChar char="○"/>
            </a:pPr>
            <a:r>
              <a:rPr lang="en-US" sz="1900">
                <a:solidFill>
                  <a:srgbClr val="000000"/>
                </a:solidFill>
                <a:latin typeface="Times New Roman"/>
                <a:ea typeface="Times New Roman"/>
                <a:cs typeface="Times New Roman"/>
                <a:sym typeface="Times New Roman"/>
              </a:rPr>
              <a:t>1D CNN and classifiers were explored to evaluate performance. </a:t>
            </a:r>
            <a:endParaRPr sz="1900">
              <a:solidFill>
                <a:srgbClr val="000000"/>
              </a:solidFill>
              <a:latin typeface="Times New Roman"/>
              <a:ea typeface="Times New Roman"/>
              <a:cs typeface="Times New Roman"/>
              <a:sym typeface="Times New Roman"/>
            </a:endParaRPr>
          </a:p>
          <a:p>
            <a:pPr marL="914400" lvl="1" indent="-349250" algn="just" rtl="0">
              <a:lnSpc>
                <a:spcPct val="115000"/>
              </a:lnSpc>
              <a:spcBef>
                <a:spcPts val="0"/>
              </a:spcBef>
              <a:spcAft>
                <a:spcPts val="0"/>
              </a:spcAft>
              <a:buSzPts val="1900"/>
              <a:buFont typeface="Times New Roman"/>
              <a:buChar char="○"/>
            </a:pPr>
            <a:r>
              <a:rPr lang="en-US" sz="1900">
                <a:solidFill>
                  <a:srgbClr val="000000"/>
                </a:solidFill>
                <a:latin typeface="Times New Roman"/>
                <a:ea typeface="Times New Roman"/>
                <a:cs typeface="Times New Roman"/>
                <a:sym typeface="Times New Roman"/>
              </a:rPr>
              <a:t>For hardware transition, an FIR bandpass filter was designed in Vivado, and .csv EEG data was converted to .mem format for FPGA readability. </a:t>
            </a:r>
            <a:endParaRPr sz="1900">
              <a:solidFill>
                <a:srgbClr val="000000"/>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US" sz="1900">
                <a:solidFill>
                  <a:srgbClr val="000000"/>
                </a:solidFill>
                <a:latin typeface="Times New Roman"/>
                <a:ea typeface="Times New Roman"/>
                <a:cs typeface="Times New Roman"/>
                <a:sym typeface="Times New Roman"/>
              </a:rPr>
              <a:t>Future work targets model improvisation, verilog and FPGA implementation of </a:t>
            </a:r>
            <a:endParaRPr sz="1900">
              <a:solidFill>
                <a:srgbClr val="000000"/>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900">
                <a:solidFill>
                  <a:srgbClr val="000000"/>
                </a:solidFill>
                <a:latin typeface="Times New Roman"/>
                <a:ea typeface="Times New Roman"/>
                <a:cs typeface="Times New Roman"/>
                <a:sym typeface="Times New Roman"/>
              </a:rPr>
              <a:t>the trained CNN in Verilog, bridging clinical accuracy with hardware efficiency </a:t>
            </a:r>
            <a:endParaRPr sz="1900">
              <a:solidFill>
                <a:srgbClr val="000000"/>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900">
                <a:solidFill>
                  <a:srgbClr val="000000"/>
                </a:solidFill>
                <a:latin typeface="Times New Roman"/>
                <a:ea typeface="Times New Roman"/>
                <a:cs typeface="Times New Roman"/>
                <a:sym typeface="Times New Roman"/>
              </a:rPr>
              <a:t>for real-time, scalable apnea diagnostics.</a:t>
            </a:r>
            <a:endParaRPr sz="1900">
              <a:solidFill>
                <a:srgbClr val="000000"/>
              </a:solidFill>
              <a:latin typeface="Times New Roman"/>
              <a:ea typeface="Times New Roman"/>
              <a:cs typeface="Times New Roman"/>
              <a:sym typeface="Times New Roman"/>
            </a:endParaRPr>
          </a:p>
          <a:p>
            <a:pPr marL="457200" lvl="0" indent="0" algn="just" rtl="0">
              <a:lnSpc>
                <a:spcPct val="115000"/>
              </a:lnSpc>
              <a:spcBef>
                <a:spcPts val="0"/>
              </a:spcBef>
              <a:spcAft>
                <a:spcPts val="1200"/>
              </a:spcAft>
              <a:buNone/>
            </a:pPr>
            <a:endParaRPr sz="1900">
              <a:latin typeface="Times New Roman"/>
              <a:ea typeface="Times New Roman"/>
              <a:cs typeface="Times New Roman"/>
              <a:sym typeface="Times New Roman"/>
            </a:endParaRPr>
          </a:p>
        </p:txBody>
      </p:sp>
      <p:sp>
        <p:nvSpPr>
          <p:cNvPr id="551" name="Google Shape;551;p58"/>
          <p:cNvSpPr/>
          <p:nvPr/>
        </p:nvSpPr>
        <p:spPr>
          <a:xfrm>
            <a:off x="0" y="0"/>
            <a:ext cx="9144000" cy="1135452"/>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latin typeface="Arial"/>
                <a:ea typeface="Arial"/>
                <a:cs typeface="Arial"/>
                <a:sym typeface="Arial"/>
              </a:rPr>
              <a:t>Conclusion</a:t>
            </a:r>
            <a:endParaRPr sz="3000" b="1">
              <a:solidFill>
                <a:schemeClr val="lt1"/>
              </a:solidFill>
              <a:latin typeface="Arial"/>
              <a:ea typeface="Arial"/>
              <a:cs typeface="Arial"/>
              <a:sym typeface="Arial"/>
            </a:endParaRPr>
          </a:p>
        </p:txBody>
      </p:sp>
      <p:pic>
        <p:nvPicPr>
          <p:cNvPr id="552" name="Google Shape;552;p58"/>
          <p:cNvPicPr preferRelativeResize="0"/>
          <p:nvPr/>
        </p:nvPicPr>
        <p:blipFill rotWithShape="1">
          <a:blip r:embed="rId3">
            <a:alphaModFix/>
          </a:blip>
          <a:srcRect/>
          <a:stretch/>
        </p:blipFill>
        <p:spPr>
          <a:xfrm>
            <a:off x="7937588" y="5570876"/>
            <a:ext cx="1174719" cy="115234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9"/>
          <p:cNvSpPr txBox="1">
            <a:spLocks noGrp="1"/>
          </p:cNvSpPr>
          <p:nvPr>
            <p:ph type="body" idx="1"/>
          </p:nvPr>
        </p:nvSpPr>
        <p:spPr>
          <a:xfrm>
            <a:off x="628650" y="1163887"/>
            <a:ext cx="8046118" cy="5309101"/>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Clr>
                <a:schemeClr val="dk1"/>
              </a:buClr>
              <a:buSzPts val="1400"/>
              <a:buNone/>
            </a:pPr>
            <a:endParaRPr sz="1400" b="1">
              <a:solidFill>
                <a:srgbClr val="FF0000"/>
              </a:solidFill>
              <a:latin typeface="Arial"/>
              <a:ea typeface="Arial"/>
              <a:cs typeface="Arial"/>
              <a:sym typeface="Arial"/>
            </a:endParaRPr>
          </a:p>
          <a:p>
            <a:pPr marL="342900" lvl="0" indent="-254000" algn="just" rtl="0">
              <a:lnSpc>
                <a:spcPct val="100000"/>
              </a:lnSpc>
              <a:spcBef>
                <a:spcPts val="1000"/>
              </a:spcBef>
              <a:spcAft>
                <a:spcPts val="0"/>
              </a:spcAft>
              <a:buClr>
                <a:schemeClr val="dk1"/>
              </a:buClr>
              <a:buSzPts val="1400"/>
              <a:buFont typeface="Calibri"/>
              <a:buNone/>
            </a:pPr>
            <a:endParaRPr sz="1400">
              <a:latin typeface="Arial"/>
              <a:ea typeface="Arial"/>
              <a:cs typeface="Arial"/>
              <a:sym typeface="Arial"/>
            </a:endParaRPr>
          </a:p>
        </p:txBody>
      </p:sp>
      <p:sp>
        <p:nvSpPr>
          <p:cNvPr id="558" name="Google Shape;558;p59"/>
          <p:cNvSpPr/>
          <p:nvPr/>
        </p:nvSpPr>
        <p:spPr>
          <a:xfrm>
            <a:off x="0" y="0"/>
            <a:ext cx="9144000" cy="1135500"/>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latin typeface="Arial"/>
                <a:ea typeface="Arial"/>
                <a:cs typeface="Arial"/>
                <a:sym typeface="Arial"/>
              </a:rPr>
              <a:t>References</a:t>
            </a:r>
            <a:endParaRPr sz="3000" b="1">
              <a:solidFill>
                <a:schemeClr val="lt1"/>
              </a:solidFill>
              <a:latin typeface="Arial"/>
              <a:ea typeface="Arial"/>
              <a:cs typeface="Arial"/>
              <a:sym typeface="Arial"/>
            </a:endParaRPr>
          </a:p>
        </p:txBody>
      </p:sp>
      <p:pic>
        <p:nvPicPr>
          <p:cNvPr id="559" name="Google Shape;559;p59"/>
          <p:cNvPicPr preferRelativeResize="0"/>
          <p:nvPr/>
        </p:nvPicPr>
        <p:blipFill rotWithShape="1">
          <a:blip r:embed="rId3">
            <a:alphaModFix/>
          </a:blip>
          <a:srcRect/>
          <a:stretch/>
        </p:blipFill>
        <p:spPr>
          <a:xfrm>
            <a:off x="7828731" y="5543662"/>
            <a:ext cx="1174719" cy="1152343"/>
          </a:xfrm>
          <a:prstGeom prst="rect">
            <a:avLst/>
          </a:prstGeom>
          <a:noFill/>
          <a:ln>
            <a:noFill/>
          </a:ln>
        </p:spPr>
      </p:pic>
      <p:sp>
        <p:nvSpPr>
          <p:cNvPr id="560" name="Google Shape;560;p59"/>
          <p:cNvSpPr txBox="1"/>
          <p:nvPr/>
        </p:nvSpPr>
        <p:spPr>
          <a:xfrm>
            <a:off x="127819" y="1337187"/>
            <a:ext cx="8875500" cy="5448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[1] Hadj Salah, S. B., Chouchene, M., &amp; Sayadi, F. E. (2024). FPGA implementation of a Convolutional Neural Network for Alzheimer's</a:t>
            </a:r>
            <a:r>
              <a:rPr lang="en-US">
                <a:solidFill>
                  <a:schemeClr val="dk1"/>
                </a:solidFill>
                <a:latin typeface="Times New Roman"/>
                <a:ea typeface="Times New Roman"/>
                <a:cs typeface="Times New Roman"/>
                <a:sym typeface="Times New Roman"/>
              </a:rPr>
              <a:t> </a:t>
            </a:r>
            <a:r>
              <a:rPr lang="en-US" sz="1400">
                <a:solidFill>
                  <a:schemeClr val="dk1"/>
                </a:solidFill>
                <a:latin typeface="Times New Roman"/>
                <a:ea typeface="Times New Roman"/>
                <a:cs typeface="Times New Roman"/>
                <a:sym typeface="Times New Roman"/>
              </a:rPr>
              <a:t>disease classification. In 2024 21st International Multi-Conference on Systems, Signals &amp; Devices (SSD) (pp. 193-198). IEEE.</a:t>
            </a:r>
            <a:endParaRPr>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[2] </a:t>
            </a:r>
            <a:r>
              <a:rPr lang="en-US">
                <a:solidFill>
                  <a:schemeClr val="dk1"/>
                </a:solidFill>
                <a:latin typeface="Times New Roman"/>
                <a:ea typeface="Times New Roman"/>
                <a:cs typeface="Times New Roman"/>
                <a:sym typeface="Times New Roman"/>
              </a:rPr>
              <a:t>Sağlam, S., Tat, F., &amp; Bayar, S. (2019). Fpga implementation of cnn algorithm for detecting malaria diseased blood cells. In 2019 International Symposium on Advanced Electrical and Communication Technologies (ISAECT) (pp. 1-5). IEEE.</a:t>
            </a:r>
            <a:endParaRPr>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[3]</a:t>
            </a:r>
            <a:r>
              <a:rPr lang="en-US">
                <a:solidFill>
                  <a:schemeClr val="dk1"/>
                </a:solidFill>
                <a:latin typeface="Times New Roman"/>
                <a:ea typeface="Times New Roman"/>
                <a:cs typeface="Times New Roman"/>
                <a:sym typeface="Times New Roman"/>
              </a:rPr>
              <a:t>Selvathi, D., &amp; Nayagam, R. D. (2016). FPGA implementation of on-chip ANN for breast cancer diagnosis. Intelligent Decision Technologies, 10(4), 341-352.</a:t>
            </a:r>
            <a:endParaRPr>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[4] </a:t>
            </a:r>
            <a:r>
              <a:rPr lang="en-US">
                <a:solidFill>
                  <a:schemeClr val="dk1"/>
                </a:solidFill>
                <a:latin typeface="Times New Roman"/>
                <a:ea typeface="Times New Roman"/>
                <a:cs typeface="Times New Roman"/>
                <a:sym typeface="Times New Roman"/>
              </a:rPr>
              <a:t>Khan, M., Moiz, A., Khan, G. N., Wajid, M., Usman, M., &amp; Ali, J. (2025). An FPGA Prototype for Parkinson’s Disease Detection using Machine Learning on Voice Signal. IEEE Access.</a:t>
            </a:r>
            <a:endParaRPr>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[5]Alam, M. S., Siddiqui, Y., Hasan, M., Farooq, O., &amp; Himeur, Y. (2024). Energy-efficient FPGA based sleep apnea detection using EEG</a:t>
            </a:r>
            <a:r>
              <a:rPr lang="en-US">
                <a:solidFill>
                  <a:schemeClr val="dk1"/>
                </a:solidFill>
                <a:latin typeface="Times New Roman"/>
                <a:ea typeface="Times New Roman"/>
                <a:cs typeface="Times New Roman"/>
                <a:sym typeface="Times New Roman"/>
              </a:rPr>
              <a:t> </a:t>
            </a:r>
            <a:r>
              <a:rPr lang="en-US" sz="1400">
                <a:solidFill>
                  <a:schemeClr val="dk1"/>
                </a:solidFill>
                <a:latin typeface="Times New Roman"/>
                <a:ea typeface="Times New Roman"/>
                <a:cs typeface="Times New Roman"/>
                <a:sym typeface="Times New Roman"/>
              </a:rPr>
              <a:t>signals. IEEE Access, 12, 40182-40195.</a:t>
            </a:r>
            <a:endParaRPr>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a:solidFill>
                  <a:schemeClr val="dk1"/>
                </a:solidFill>
                <a:latin typeface="Times New Roman"/>
                <a:ea typeface="Times New Roman"/>
                <a:cs typeface="Times New Roman"/>
                <a:sym typeface="Times New Roman"/>
              </a:rPr>
              <a:t>[6]Ragusa, D., Rodriguez-Almeida, A. J., Gazzoni, M., Torti, E., Marenzi, E., Fabelo, H., ... &amp; Leporati, F. (2024). FPGA Design of Digital Circuits for Phonocardiogram Pre-Processing Enabling Real-Time and Low-Power AI Processing. In 2024 27th Euromicro Conference on Digital System Design (DSD) (pp. 588-595). IEEE.</a:t>
            </a:r>
            <a:endParaRPr>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0"/>
          <p:cNvSpPr txBox="1">
            <a:spLocks noGrp="1"/>
          </p:cNvSpPr>
          <p:nvPr>
            <p:ph type="body" idx="1"/>
          </p:nvPr>
        </p:nvSpPr>
        <p:spPr>
          <a:xfrm>
            <a:off x="628650" y="1163887"/>
            <a:ext cx="8046118" cy="5309101"/>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Clr>
                <a:schemeClr val="dk1"/>
              </a:buClr>
              <a:buSzPts val="1400"/>
              <a:buNone/>
            </a:pPr>
            <a:endParaRPr sz="1400" b="1">
              <a:solidFill>
                <a:srgbClr val="FF0000"/>
              </a:solidFill>
              <a:latin typeface="Arial"/>
              <a:ea typeface="Arial"/>
              <a:cs typeface="Arial"/>
              <a:sym typeface="Arial"/>
            </a:endParaRPr>
          </a:p>
          <a:p>
            <a:pPr marL="342900" lvl="0" indent="-254000" algn="just" rtl="0">
              <a:lnSpc>
                <a:spcPct val="100000"/>
              </a:lnSpc>
              <a:spcBef>
                <a:spcPts val="1000"/>
              </a:spcBef>
              <a:spcAft>
                <a:spcPts val="0"/>
              </a:spcAft>
              <a:buClr>
                <a:schemeClr val="dk1"/>
              </a:buClr>
              <a:buSzPts val="1400"/>
              <a:buFont typeface="Calibri"/>
              <a:buNone/>
            </a:pPr>
            <a:endParaRPr sz="1400">
              <a:latin typeface="Arial"/>
              <a:ea typeface="Arial"/>
              <a:cs typeface="Arial"/>
              <a:sym typeface="Arial"/>
            </a:endParaRPr>
          </a:p>
        </p:txBody>
      </p:sp>
      <p:sp>
        <p:nvSpPr>
          <p:cNvPr id="566" name="Google Shape;566;p60"/>
          <p:cNvSpPr/>
          <p:nvPr/>
        </p:nvSpPr>
        <p:spPr>
          <a:xfrm>
            <a:off x="0" y="0"/>
            <a:ext cx="9144000" cy="1135452"/>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latin typeface="Arial"/>
                <a:ea typeface="Arial"/>
                <a:cs typeface="Arial"/>
                <a:sym typeface="Arial"/>
              </a:rPr>
              <a:t>References</a:t>
            </a:r>
            <a:endParaRPr sz="3000" b="1">
              <a:solidFill>
                <a:schemeClr val="lt1"/>
              </a:solidFill>
              <a:latin typeface="Arial"/>
              <a:ea typeface="Arial"/>
              <a:cs typeface="Arial"/>
              <a:sym typeface="Arial"/>
            </a:endParaRPr>
          </a:p>
        </p:txBody>
      </p:sp>
      <p:pic>
        <p:nvPicPr>
          <p:cNvPr id="567" name="Google Shape;567;p60"/>
          <p:cNvPicPr preferRelativeResize="0"/>
          <p:nvPr/>
        </p:nvPicPr>
        <p:blipFill rotWithShape="1">
          <a:blip r:embed="rId3">
            <a:alphaModFix/>
          </a:blip>
          <a:srcRect/>
          <a:stretch/>
        </p:blipFill>
        <p:spPr>
          <a:xfrm>
            <a:off x="7828731" y="5543662"/>
            <a:ext cx="1174719" cy="1152343"/>
          </a:xfrm>
          <a:prstGeom prst="rect">
            <a:avLst/>
          </a:prstGeom>
          <a:noFill/>
          <a:ln>
            <a:noFill/>
          </a:ln>
        </p:spPr>
      </p:pic>
      <p:sp>
        <p:nvSpPr>
          <p:cNvPr id="568" name="Google Shape;568;p60"/>
          <p:cNvSpPr txBox="1"/>
          <p:nvPr/>
        </p:nvSpPr>
        <p:spPr>
          <a:xfrm>
            <a:off x="127819" y="1337187"/>
            <a:ext cx="8875500" cy="6095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a:t>
            </a:r>
            <a:r>
              <a:rPr lang="en-US">
                <a:solidFill>
                  <a:schemeClr val="dk1"/>
                </a:solidFill>
                <a:latin typeface="Times New Roman"/>
                <a:ea typeface="Times New Roman"/>
                <a:cs typeface="Times New Roman"/>
                <a:sym typeface="Times New Roman"/>
              </a:rPr>
              <a:t>7</a:t>
            </a:r>
            <a:r>
              <a:rPr lang="en-US" sz="1400">
                <a:solidFill>
                  <a:schemeClr val="dk1"/>
                </a:solidFill>
                <a:latin typeface="Times New Roman"/>
                <a:ea typeface="Times New Roman"/>
                <a:cs typeface="Times New Roman"/>
                <a:sym typeface="Times New Roman"/>
              </a:rPr>
              <a:t>] </a:t>
            </a:r>
            <a:r>
              <a:rPr lang="en-US">
                <a:solidFill>
                  <a:schemeClr val="dk1"/>
                </a:solidFill>
                <a:latin typeface="Times New Roman"/>
                <a:ea typeface="Times New Roman"/>
                <a:cs typeface="Times New Roman"/>
                <a:sym typeface="Times New Roman"/>
              </a:rPr>
              <a:t>Karthick, S., &amp; Devarasu, N. (2025). VLSI Architecture for Modulating Nerve Activity in Parkinson’s disease Using STFT Transformation Methods. In 2025 Eleventh International Conference on Bio Signals, Images, and Instrumentation (ICBSII) (pp. 1-7). IEEE.</a:t>
            </a:r>
            <a:endParaRPr>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a:t>
            </a:r>
            <a:r>
              <a:rPr lang="en-US">
                <a:solidFill>
                  <a:schemeClr val="dk1"/>
                </a:solidFill>
                <a:latin typeface="Times New Roman"/>
                <a:ea typeface="Times New Roman"/>
                <a:cs typeface="Times New Roman"/>
                <a:sym typeface="Times New Roman"/>
              </a:rPr>
              <a:t>8</a:t>
            </a:r>
            <a:r>
              <a:rPr lang="en-US" sz="1400">
                <a:solidFill>
                  <a:schemeClr val="dk1"/>
                </a:solidFill>
                <a:latin typeface="Times New Roman"/>
                <a:ea typeface="Times New Roman"/>
                <a:cs typeface="Times New Roman"/>
                <a:sym typeface="Times New Roman"/>
              </a:rPr>
              <a:t>] </a:t>
            </a:r>
            <a:r>
              <a:rPr lang="en-US">
                <a:solidFill>
                  <a:schemeClr val="dk1"/>
                </a:solidFill>
                <a:latin typeface="Times New Roman"/>
                <a:ea typeface="Times New Roman"/>
                <a:cs typeface="Times New Roman"/>
                <a:sym typeface="Times New Roman"/>
              </a:rPr>
              <a:t>Kocaoğlu, S. (2025). FPGA implementation of deep learning architecture for ankylosing spondylitis detection from MRI. Scientific Reports, 15(1), 21854.</a:t>
            </a:r>
            <a:endParaRPr>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a:t>
            </a:r>
            <a:r>
              <a:rPr lang="en-US">
                <a:solidFill>
                  <a:schemeClr val="dk1"/>
                </a:solidFill>
                <a:latin typeface="Times New Roman"/>
                <a:ea typeface="Times New Roman"/>
                <a:cs typeface="Times New Roman"/>
                <a:sym typeface="Times New Roman"/>
              </a:rPr>
              <a:t>9</a:t>
            </a:r>
            <a:r>
              <a:rPr lang="en-US" sz="1400">
                <a:solidFill>
                  <a:schemeClr val="dk1"/>
                </a:solidFill>
                <a:latin typeface="Times New Roman"/>
                <a:ea typeface="Times New Roman"/>
                <a:cs typeface="Times New Roman"/>
                <a:sym typeface="Times New Roman"/>
              </a:rPr>
              <a:t>] </a:t>
            </a:r>
            <a:r>
              <a:rPr lang="en-US">
                <a:solidFill>
                  <a:schemeClr val="dk1"/>
                </a:solidFill>
                <a:latin typeface="Times New Roman"/>
                <a:ea typeface="Times New Roman"/>
                <a:cs typeface="Times New Roman"/>
                <a:sym typeface="Times New Roman"/>
              </a:rPr>
              <a:t>Chen, C., da Silva, B., Yang, C., Ma, C., Li, J., &amp; Liu, C. (2023). AutoMLP: A framework for the acceleration of multi-layer perceptron models on FPGAs for real-time atrial fibrillation disease detection. IEEE Transactions on Biomedical Circuits and Systems, 17(6), 1371-1386.</a:t>
            </a:r>
            <a:endParaRPr>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a:t>
            </a:r>
            <a:r>
              <a:rPr lang="en-US">
                <a:solidFill>
                  <a:schemeClr val="dk1"/>
                </a:solidFill>
                <a:latin typeface="Times New Roman"/>
                <a:ea typeface="Times New Roman"/>
                <a:cs typeface="Times New Roman"/>
                <a:sym typeface="Times New Roman"/>
              </a:rPr>
              <a:t>10</a:t>
            </a:r>
            <a:r>
              <a:rPr lang="en-US" sz="1400">
                <a:solidFill>
                  <a:schemeClr val="dk1"/>
                </a:solidFill>
                <a:latin typeface="Times New Roman"/>
                <a:ea typeface="Times New Roman"/>
                <a:cs typeface="Times New Roman"/>
                <a:sym typeface="Times New Roman"/>
              </a:rPr>
              <a:t>] </a:t>
            </a:r>
            <a:r>
              <a:rPr lang="en-US">
                <a:solidFill>
                  <a:schemeClr val="dk1"/>
                </a:solidFill>
                <a:latin typeface="Times New Roman"/>
                <a:ea typeface="Times New Roman"/>
                <a:cs typeface="Times New Roman"/>
                <a:sym typeface="Times New Roman"/>
              </a:rPr>
              <a:t>Pan, S. Y., Nguyen, D. H., &amp; Chao, P. C. P. (2025). Hardware-accelerated neural network model for early prediction of sudden cardiac arrest based on heart rate variability metrics. Microsystem Technologies, 31(5), 1231-1245.</a:t>
            </a:r>
            <a:endParaRPr>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[1</a:t>
            </a:r>
            <a:r>
              <a:rPr lang="en-US">
                <a:solidFill>
                  <a:schemeClr val="dk1"/>
                </a:solidFill>
                <a:latin typeface="Times New Roman"/>
                <a:ea typeface="Times New Roman"/>
                <a:cs typeface="Times New Roman"/>
                <a:sym typeface="Times New Roman"/>
              </a:rPr>
              <a:t>1</a:t>
            </a:r>
            <a:r>
              <a:rPr lang="en-US" sz="1400">
                <a:solidFill>
                  <a:schemeClr val="dk1"/>
                </a:solidFill>
                <a:latin typeface="Times New Roman"/>
                <a:ea typeface="Times New Roman"/>
                <a:cs typeface="Times New Roman"/>
                <a:sym typeface="Times New Roman"/>
              </a:rPr>
              <a:t>] </a:t>
            </a:r>
            <a:r>
              <a:rPr lang="en-US">
                <a:solidFill>
                  <a:schemeClr val="dk1"/>
                </a:solidFill>
                <a:latin typeface="Times New Roman"/>
                <a:ea typeface="Times New Roman"/>
                <a:cs typeface="Times New Roman"/>
                <a:sym typeface="Times New Roman"/>
              </a:rPr>
              <a:t>Hassan, O., Paul, T., Thakker, R., Parvin, D., Shuvo, M. M. H., Mosa, A. S. M., &amp; Islam, S. K. (2022). A multi-sensor based automatic sleep apnea detection system for adults using neural network inference on FPGA. In 2022 IEEE International Symposium on Medical Measurements and Applications (MeMeA) (pp. 1-6). IEEE.</a:t>
            </a:r>
            <a:endParaRPr>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a:solidFill>
                  <a:schemeClr val="dk1"/>
                </a:solidFill>
                <a:latin typeface="Times New Roman"/>
                <a:ea typeface="Times New Roman"/>
                <a:cs typeface="Times New Roman"/>
                <a:sym typeface="Times New Roman"/>
              </a:rPr>
              <a:t>[12]Hassan, O., Paul, T., Amin, N., Titirsha, T., Thakker, R., Parvin, D., ... &amp; Islam, S. K. (2023). </a:t>
            </a:r>
            <a:endParaRPr>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a:solidFill>
                  <a:schemeClr val="dk1"/>
                </a:solidFill>
                <a:latin typeface="Times New Roman"/>
                <a:ea typeface="Times New Roman"/>
                <a:cs typeface="Times New Roman"/>
                <a:sym typeface="Times New Roman"/>
              </a:rPr>
              <a:t>An optimized hardware inference of SABiNN: Shift-accumulate binarized neural network for </a:t>
            </a:r>
            <a:endParaRPr>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a:solidFill>
                  <a:schemeClr val="dk1"/>
                </a:solidFill>
                <a:latin typeface="Times New Roman"/>
                <a:ea typeface="Times New Roman"/>
                <a:cs typeface="Times New Roman"/>
                <a:sym typeface="Times New Roman"/>
              </a:rPr>
              <a:t>sleep apnea detection. IEEE Transactions on Instrumentation and Measurement, 72, 1-11.</a:t>
            </a:r>
            <a:endParaRPr>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pic>
        <p:nvPicPr>
          <p:cNvPr id="573" name="Google Shape;573;p61" descr="Thank You Images – Browse 314,654 Stock Photos, Vectors, and Video | Adobe  Stock"/>
          <p:cNvPicPr preferRelativeResize="0"/>
          <p:nvPr/>
        </p:nvPicPr>
        <p:blipFill rotWithShape="1">
          <a:blip r:embed="rId3">
            <a:alphaModFix/>
          </a:blip>
          <a:srcRect/>
          <a:stretch/>
        </p:blipFill>
        <p:spPr>
          <a:xfrm>
            <a:off x="1503114" y="1963238"/>
            <a:ext cx="6269287" cy="266778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7"/>
          <p:cNvSpPr txBox="1">
            <a:spLocks noGrp="1"/>
          </p:cNvSpPr>
          <p:nvPr>
            <p:ph type="body" idx="1"/>
          </p:nvPr>
        </p:nvSpPr>
        <p:spPr>
          <a:xfrm>
            <a:off x="4334975" y="1199625"/>
            <a:ext cx="4809000" cy="56583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1000"/>
              </a:spcBef>
              <a:spcAft>
                <a:spcPts val="0"/>
              </a:spcAft>
              <a:buNone/>
            </a:pPr>
            <a:r>
              <a:rPr lang="en-US" sz="2000">
                <a:latin typeface="Times New Roman"/>
                <a:ea typeface="Times New Roman"/>
                <a:cs typeface="Times New Roman"/>
                <a:sym typeface="Times New Roman"/>
              </a:rPr>
              <a:t>Characterized by:</a:t>
            </a:r>
            <a:endParaRPr sz="2000">
              <a:latin typeface="Times New Roman"/>
              <a:ea typeface="Times New Roman"/>
              <a:cs typeface="Times New Roman"/>
              <a:sym typeface="Times New Roman"/>
            </a:endParaRPr>
          </a:p>
          <a:p>
            <a:pPr marL="457200" lvl="0" indent="-355600" algn="just" rtl="0">
              <a:lnSpc>
                <a:spcPct val="115000"/>
              </a:lnSpc>
              <a:spcBef>
                <a:spcPts val="1000"/>
              </a:spcBef>
              <a:spcAft>
                <a:spcPts val="0"/>
              </a:spcAft>
              <a:buSzPts val="2000"/>
              <a:buFont typeface="Times New Roman"/>
              <a:buChar char="➢"/>
            </a:pPr>
            <a:r>
              <a:rPr lang="en-US" sz="2000">
                <a:latin typeface="Times New Roman"/>
                <a:ea typeface="Times New Roman"/>
                <a:cs typeface="Times New Roman"/>
                <a:sym typeface="Times New Roman"/>
              </a:rPr>
              <a:t>Temporary, repetitive closure of upper airway (pharynx) during sleep </a:t>
            </a:r>
            <a:endParaRPr sz="2000">
              <a:latin typeface="Times New Roman"/>
              <a:ea typeface="Times New Roman"/>
              <a:cs typeface="Times New Roman"/>
              <a:sym typeface="Times New Roman"/>
            </a:endParaRPr>
          </a:p>
          <a:p>
            <a:pPr marL="457200" lvl="0" indent="-355600" algn="just"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Airflow partially or completely blocked</a:t>
            </a:r>
            <a:endParaRPr sz="2000">
              <a:latin typeface="Times New Roman"/>
              <a:ea typeface="Times New Roman"/>
              <a:cs typeface="Times New Roman"/>
              <a:sym typeface="Times New Roman"/>
            </a:endParaRPr>
          </a:p>
          <a:p>
            <a:pPr marL="457200" lvl="0" indent="-355600" algn="just"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Leads to:</a:t>
            </a:r>
            <a:endParaRPr sz="2000">
              <a:latin typeface="Times New Roman"/>
              <a:ea typeface="Times New Roman"/>
              <a:cs typeface="Times New Roman"/>
              <a:sym typeface="Times New Roman"/>
            </a:endParaRPr>
          </a:p>
          <a:p>
            <a:pPr marL="914400" lvl="1" indent="-355600" algn="just"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Decreased blood oxygen (O₂) level</a:t>
            </a:r>
            <a:endParaRPr sz="2000">
              <a:latin typeface="Times New Roman"/>
              <a:ea typeface="Times New Roman"/>
              <a:cs typeface="Times New Roman"/>
              <a:sym typeface="Times New Roman"/>
            </a:endParaRPr>
          </a:p>
          <a:p>
            <a:pPr marL="914400" lvl="1" indent="-355600" algn="just"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Increased carbon dioxide (CO₂) level</a:t>
            </a:r>
            <a:endParaRPr sz="2000">
              <a:latin typeface="Times New Roman"/>
              <a:ea typeface="Times New Roman"/>
              <a:cs typeface="Times New Roman"/>
              <a:sym typeface="Times New Roman"/>
            </a:endParaRPr>
          </a:p>
          <a:p>
            <a:pPr marL="457200" lvl="0" indent="-355600" algn="just"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Brain detects imbalance → triggers respiratory effort</a:t>
            </a:r>
            <a:endParaRPr sz="2000">
              <a:latin typeface="Times New Roman"/>
              <a:ea typeface="Times New Roman"/>
              <a:cs typeface="Times New Roman"/>
              <a:sym typeface="Times New Roman"/>
            </a:endParaRPr>
          </a:p>
          <a:p>
            <a:pPr marL="457200" lvl="0" indent="-355600" algn="just"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Causes arousal from sleep to resume breathing.</a:t>
            </a:r>
            <a:endParaRPr sz="2000">
              <a:latin typeface="Times New Roman"/>
              <a:ea typeface="Times New Roman"/>
              <a:cs typeface="Times New Roman"/>
              <a:sym typeface="Times New Roman"/>
            </a:endParaRPr>
          </a:p>
        </p:txBody>
      </p:sp>
      <p:sp>
        <p:nvSpPr>
          <p:cNvPr id="127" name="Google Shape;127;p17"/>
          <p:cNvSpPr/>
          <p:nvPr/>
        </p:nvSpPr>
        <p:spPr>
          <a:xfrm>
            <a:off x="0" y="0"/>
            <a:ext cx="9144000" cy="1135500"/>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rPr>
              <a:t>Features and Symptoms</a:t>
            </a:r>
            <a:endParaRPr sz="3000" b="1">
              <a:solidFill>
                <a:schemeClr val="lt1"/>
              </a:solidFill>
              <a:latin typeface="Arial"/>
              <a:ea typeface="Arial"/>
              <a:cs typeface="Arial"/>
              <a:sym typeface="Arial"/>
            </a:endParaRPr>
          </a:p>
        </p:txBody>
      </p:sp>
      <p:pic>
        <p:nvPicPr>
          <p:cNvPr id="128" name="Google Shape;128;p17"/>
          <p:cNvPicPr preferRelativeResize="0"/>
          <p:nvPr/>
        </p:nvPicPr>
        <p:blipFill rotWithShape="1">
          <a:blip r:embed="rId3">
            <a:alphaModFix/>
          </a:blip>
          <a:srcRect/>
          <a:stretch/>
        </p:blipFill>
        <p:spPr>
          <a:xfrm>
            <a:off x="7969289" y="5705657"/>
            <a:ext cx="1174719" cy="1152343"/>
          </a:xfrm>
          <a:prstGeom prst="rect">
            <a:avLst/>
          </a:prstGeom>
          <a:noFill/>
          <a:ln>
            <a:noFill/>
          </a:ln>
        </p:spPr>
      </p:pic>
      <p:graphicFrame>
        <p:nvGraphicFramePr>
          <p:cNvPr id="129" name="Google Shape;129;p17"/>
          <p:cNvGraphicFramePr/>
          <p:nvPr/>
        </p:nvGraphicFramePr>
        <p:xfrm>
          <a:off x="198925" y="1322750"/>
          <a:ext cx="3831600" cy="5181240"/>
        </p:xfrm>
        <a:graphic>
          <a:graphicData uri="http://schemas.openxmlformats.org/drawingml/2006/table">
            <a:tbl>
              <a:tblPr>
                <a:noFill/>
                <a:tableStyleId>{0F4EBB01-4183-4C18-ADB1-ED7D24C6778D}</a:tableStyleId>
              </a:tblPr>
              <a:tblGrid>
                <a:gridCol w="3831600">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US" b="1">
                          <a:latin typeface="Times New Roman"/>
                          <a:ea typeface="Times New Roman"/>
                          <a:cs typeface="Times New Roman"/>
                          <a:sym typeface="Times New Roman"/>
                        </a:rPr>
                        <a:t>EARLY SYMPTOMS</a:t>
                      </a:r>
                      <a:endParaRPr b="1">
                        <a:latin typeface="Times New Roman"/>
                        <a:ea typeface="Times New Roman"/>
                        <a:cs typeface="Times New Roman"/>
                        <a:sym typeface="Times New Roman"/>
                      </a:endParaRPr>
                    </a:p>
                  </a:txBody>
                  <a:tcPr marL="91425" marR="91425" marT="91425" marB="91425">
                    <a:solidFill>
                      <a:srgbClr val="9FC5E8"/>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a:latin typeface="Times New Roman"/>
                          <a:ea typeface="Times New Roman"/>
                          <a:cs typeface="Times New Roman"/>
                          <a:sym typeface="Times New Roman"/>
                        </a:rPr>
                        <a:t>DAYTIME FATIGUE</a:t>
                      </a:r>
                      <a:endParaRPr>
                        <a:latin typeface="Times New Roman"/>
                        <a:ea typeface="Times New Roman"/>
                        <a:cs typeface="Times New Roman"/>
                        <a:sym typeface="Times New Roman"/>
                      </a:endParaRPr>
                    </a:p>
                  </a:txBody>
                  <a:tcPr marL="91425" marR="91425" marT="91425" marB="91425">
                    <a:solidFill>
                      <a:srgbClr val="CFE2F3"/>
                    </a:solidFill>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a:latin typeface="Times New Roman"/>
                          <a:ea typeface="Times New Roman"/>
                          <a:cs typeface="Times New Roman"/>
                          <a:sym typeface="Times New Roman"/>
                        </a:rPr>
                        <a:t>LOUD SNORING AND MORNING HEADACHES</a:t>
                      </a:r>
                      <a:endParaRPr>
                        <a:latin typeface="Times New Roman"/>
                        <a:ea typeface="Times New Roman"/>
                        <a:cs typeface="Times New Roman"/>
                        <a:sym typeface="Times New Roman"/>
                      </a:endParaRPr>
                    </a:p>
                  </a:txBody>
                  <a:tcPr marL="91425" marR="91425" marT="91425" marB="91425">
                    <a:solidFill>
                      <a:srgbClr val="CFE2F3"/>
                    </a:solidFill>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a:latin typeface="Times New Roman"/>
                          <a:ea typeface="Times New Roman"/>
                          <a:cs typeface="Times New Roman"/>
                          <a:sym typeface="Times New Roman"/>
                        </a:rPr>
                        <a:t>MOOD SWINGS OR IRRITABILITY</a:t>
                      </a:r>
                      <a:endParaRPr>
                        <a:latin typeface="Times New Roman"/>
                        <a:ea typeface="Times New Roman"/>
                        <a:cs typeface="Times New Roman"/>
                        <a:sym typeface="Times New Roman"/>
                      </a:endParaRPr>
                    </a:p>
                  </a:txBody>
                  <a:tcPr marL="91425" marR="91425" marT="91425" marB="91425">
                    <a:solidFill>
                      <a:srgbClr val="CFE2F3"/>
                    </a:solidFill>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US">
                          <a:latin typeface="Times New Roman"/>
                          <a:ea typeface="Times New Roman"/>
                          <a:cs typeface="Times New Roman"/>
                          <a:sym typeface="Times New Roman"/>
                        </a:rPr>
                        <a:t>POOR CONCENTRATION </a:t>
                      </a:r>
                      <a:endParaRPr>
                        <a:latin typeface="Times New Roman"/>
                        <a:ea typeface="Times New Roman"/>
                        <a:cs typeface="Times New Roman"/>
                        <a:sym typeface="Times New Roman"/>
                      </a:endParaRPr>
                    </a:p>
                  </a:txBody>
                  <a:tcPr marL="91425" marR="91425" marT="91425" marB="91425">
                    <a:solidFill>
                      <a:srgbClr val="CFE2F3"/>
                    </a:solidFill>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US">
                          <a:latin typeface="Times New Roman"/>
                          <a:ea typeface="Times New Roman"/>
                          <a:cs typeface="Times New Roman"/>
                          <a:sym typeface="Times New Roman"/>
                        </a:rPr>
                        <a:t>INTERMITTENT HYPOXIA AND  BREATHING PAUSES DURING SLEEP</a:t>
                      </a:r>
                      <a:endParaRPr>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solidFill>
                      <a:srgbClr val="CFE2F3"/>
                    </a:solidFill>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US" b="1">
                          <a:latin typeface="Times New Roman"/>
                          <a:ea typeface="Times New Roman"/>
                          <a:cs typeface="Times New Roman"/>
                          <a:sym typeface="Times New Roman"/>
                        </a:rPr>
                        <a:t>SEVERE/ LONG TERM COMPLICATIONS</a:t>
                      </a:r>
                      <a:endParaRPr b="1">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C5E8"/>
                    </a:solidFill>
                  </a:tcPr>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n-US">
                          <a:latin typeface="Times New Roman"/>
                          <a:ea typeface="Times New Roman"/>
                          <a:cs typeface="Times New Roman"/>
                          <a:sym typeface="Times New Roman"/>
                        </a:rPr>
                        <a:t>HYPERTENSION</a:t>
                      </a:r>
                      <a:endParaRPr>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FE2F3"/>
                    </a:solidFill>
                  </a:tcPr>
                </a:tc>
                <a:extLst>
                  <a:ext uri="{0D108BD9-81ED-4DB2-BD59-A6C34878D82A}">
                    <a16:rowId xmlns:a16="http://schemas.microsoft.com/office/drawing/2014/main" val="10007"/>
                  </a:ext>
                </a:extLst>
              </a:tr>
              <a:tr h="381000">
                <a:tc>
                  <a:txBody>
                    <a:bodyPr/>
                    <a:lstStyle/>
                    <a:p>
                      <a:pPr marL="0" lvl="0" indent="0" algn="ctr" rtl="0">
                        <a:spcBef>
                          <a:spcPts val="0"/>
                        </a:spcBef>
                        <a:spcAft>
                          <a:spcPts val="0"/>
                        </a:spcAft>
                        <a:buNone/>
                      </a:pPr>
                      <a:r>
                        <a:rPr lang="en-US">
                          <a:latin typeface="Times New Roman"/>
                          <a:ea typeface="Times New Roman"/>
                          <a:cs typeface="Times New Roman"/>
                          <a:sym typeface="Times New Roman"/>
                        </a:rPr>
                        <a:t>ARRHYTHMIAS AND STROKE</a:t>
                      </a:r>
                      <a:endParaRPr>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FE2F3"/>
                    </a:solidFill>
                  </a:tcPr>
                </a:tc>
                <a:extLst>
                  <a:ext uri="{0D108BD9-81ED-4DB2-BD59-A6C34878D82A}">
                    <a16:rowId xmlns:a16="http://schemas.microsoft.com/office/drawing/2014/main" val="10008"/>
                  </a:ext>
                </a:extLst>
              </a:tr>
              <a:tr h="381000">
                <a:tc>
                  <a:txBody>
                    <a:bodyPr/>
                    <a:lstStyle/>
                    <a:p>
                      <a:pPr marL="0" lvl="0" indent="0" algn="ctr" rtl="0">
                        <a:spcBef>
                          <a:spcPts val="0"/>
                        </a:spcBef>
                        <a:spcAft>
                          <a:spcPts val="0"/>
                        </a:spcAft>
                        <a:buNone/>
                      </a:pPr>
                      <a:r>
                        <a:rPr lang="en-US">
                          <a:latin typeface="Times New Roman"/>
                          <a:ea typeface="Times New Roman"/>
                          <a:cs typeface="Times New Roman"/>
                          <a:sym typeface="Times New Roman"/>
                        </a:rPr>
                        <a:t>CARDIOVASCULAR DISEASES</a:t>
                      </a:r>
                      <a:endParaRPr>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FE2F3"/>
                    </a:solidFill>
                  </a:tcPr>
                </a:tc>
                <a:extLst>
                  <a:ext uri="{0D108BD9-81ED-4DB2-BD59-A6C34878D82A}">
                    <a16:rowId xmlns:a16="http://schemas.microsoft.com/office/drawing/2014/main" val="10009"/>
                  </a:ext>
                </a:extLst>
              </a:tr>
              <a:tr h="381000">
                <a:tc>
                  <a:txBody>
                    <a:bodyPr/>
                    <a:lstStyle/>
                    <a:p>
                      <a:pPr marL="0" lvl="0" indent="0" algn="ctr" rtl="0">
                        <a:spcBef>
                          <a:spcPts val="0"/>
                        </a:spcBef>
                        <a:spcAft>
                          <a:spcPts val="0"/>
                        </a:spcAft>
                        <a:buNone/>
                      </a:pPr>
                      <a:r>
                        <a:rPr lang="en-US">
                          <a:latin typeface="Times New Roman"/>
                          <a:ea typeface="Times New Roman"/>
                          <a:cs typeface="Times New Roman"/>
                          <a:sym typeface="Times New Roman"/>
                        </a:rPr>
                        <a:t>COGNITIVE DECLINE (DEMENTIA)</a:t>
                      </a:r>
                      <a:endParaRPr>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FE2F3"/>
                    </a:solidFill>
                  </a:tcPr>
                </a:tc>
                <a:extLst>
                  <a:ext uri="{0D108BD9-81ED-4DB2-BD59-A6C34878D82A}">
                    <a16:rowId xmlns:a16="http://schemas.microsoft.com/office/drawing/2014/main" val="10010"/>
                  </a:ext>
                </a:extLst>
              </a:tr>
              <a:tr h="381000">
                <a:tc>
                  <a:txBody>
                    <a:bodyPr/>
                    <a:lstStyle/>
                    <a:p>
                      <a:pPr marL="0" lvl="0" indent="0" algn="ctr" rtl="0">
                        <a:spcBef>
                          <a:spcPts val="0"/>
                        </a:spcBef>
                        <a:spcAft>
                          <a:spcPts val="0"/>
                        </a:spcAft>
                        <a:buNone/>
                      </a:pPr>
                      <a:r>
                        <a:rPr lang="en-US">
                          <a:latin typeface="Times New Roman"/>
                          <a:ea typeface="Times New Roman"/>
                          <a:cs typeface="Times New Roman"/>
                          <a:sym typeface="Times New Roman"/>
                        </a:rPr>
                        <a:t>TYPE-2 DIABETES </a:t>
                      </a:r>
                      <a:endParaRPr>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FE2F3"/>
                    </a:solidFill>
                  </a:tcPr>
                </a:tc>
                <a:extLst>
                  <a:ext uri="{0D108BD9-81ED-4DB2-BD59-A6C34878D82A}">
                    <a16:rowId xmlns:a16="http://schemas.microsoft.com/office/drawing/2014/main" val="10011"/>
                  </a:ext>
                </a:extLst>
              </a:tr>
            </a:tbl>
          </a:graphicData>
        </a:graphic>
      </p:graphicFrame>
      <p:sp>
        <p:nvSpPr>
          <p:cNvPr id="130" name="Google Shape;130;p17"/>
          <p:cNvSpPr txBox="1"/>
          <p:nvPr/>
        </p:nvSpPr>
        <p:spPr>
          <a:xfrm>
            <a:off x="198923" y="6474281"/>
            <a:ext cx="4532100" cy="3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i="1">
                <a:solidFill>
                  <a:schemeClr val="dk1"/>
                </a:solidFill>
                <a:latin typeface="Calibri"/>
                <a:ea typeface="Calibri"/>
                <a:cs typeface="Calibri"/>
                <a:sym typeface="Calibri"/>
              </a:rPr>
              <a:t>Table1: Symptoms and complications</a:t>
            </a:r>
            <a:endParaRPr sz="1200" i="1">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8"/>
          <p:cNvSpPr txBox="1">
            <a:spLocks noGrp="1"/>
          </p:cNvSpPr>
          <p:nvPr>
            <p:ph type="body" idx="1"/>
          </p:nvPr>
        </p:nvSpPr>
        <p:spPr>
          <a:xfrm>
            <a:off x="83900" y="1263125"/>
            <a:ext cx="3543600" cy="57777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1000"/>
              </a:spcBef>
              <a:spcAft>
                <a:spcPts val="0"/>
              </a:spcAft>
              <a:buNone/>
            </a:pPr>
            <a:r>
              <a:rPr lang="en-US" sz="1800">
                <a:latin typeface="Times New Roman"/>
                <a:ea typeface="Times New Roman"/>
                <a:cs typeface="Times New Roman"/>
                <a:sym typeface="Times New Roman"/>
              </a:rPr>
              <a:t>Sleep apnea is classified into:</a:t>
            </a:r>
            <a:endParaRPr sz="1800">
              <a:latin typeface="Times New Roman"/>
              <a:ea typeface="Times New Roman"/>
              <a:cs typeface="Times New Roman"/>
              <a:sym typeface="Times New Roman"/>
            </a:endParaRPr>
          </a:p>
          <a:p>
            <a:pPr marL="457200" lvl="0" indent="-342900" algn="just" rtl="0">
              <a:lnSpc>
                <a:spcPct val="115000"/>
              </a:lnSpc>
              <a:spcBef>
                <a:spcPts val="1000"/>
              </a:spcBef>
              <a:spcAft>
                <a:spcPts val="0"/>
              </a:spcAft>
              <a:buSzPts val="1800"/>
              <a:buFont typeface="Times New Roman"/>
              <a:buChar char="➢"/>
            </a:pPr>
            <a:r>
              <a:rPr lang="en-US" sz="1800" b="1">
                <a:latin typeface="Times New Roman"/>
                <a:ea typeface="Times New Roman"/>
                <a:cs typeface="Times New Roman"/>
                <a:sym typeface="Times New Roman"/>
              </a:rPr>
              <a:t>Obstructive Sleep Apnea (OSA) </a:t>
            </a:r>
            <a:endParaRPr sz="1800" b="1">
              <a:latin typeface="Times New Roman"/>
              <a:ea typeface="Times New Roman"/>
              <a:cs typeface="Times New Roman"/>
              <a:sym typeface="Times New Roman"/>
            </a:endParaRPr>
          </a:p>
          <a:p>
            <a:pPr marL="914400" lvl="1" indent="-342900" algn="just" rtl="0">
              <a:lnSpc>
                <a:spcPct val="115000"/>
              </a:lnSpc>
              <a:spcBef>
                <a:spcPts val="1000"/>
              </a:spcBef>
              <a:spcAft>
                <a:spcPts val="0"/>
              </a:spcAft>
              <a:buSzPts val="1800"/>
              <a:buFont typeface="Times New Roman"/>
              <a:buChar char="○"/>
            </a:pPr>
            <a:r>
              <a:rPr lang="en-US" sz="1800">
                <a:latin typeface="Times New Roman"/>
                <a:ea typeface="Times New Roman"/>
                <a:cs typeface="Times New Roman"/>
                <a:sym typeface="Times New Roman"/>
              </a:rPr>
              <a:t>Caused by upper airway obstruction due to muscle relaxation during sleep.</a:t>
            </a:r>
            <a:endParaRPr sz="1800">
              <a:latin typeface="Times New Roman"/>
              <a:ea typeface="Times New Roman"/>
              <a:cs typeface="Times New Roman"/>
              <a:sym typeface="Times New Roman"/>
            </a:endParaRPr>
          </a:p>
          <a:p>
            <a:pPr marL="457200" lvl="0" indent="-342900" algn="just" rtl="0">
              <a:lnSpc>
                <a:spcPct val="115000"/>
              </a:lnSpc>
              <a:spcBef>
                <a:spcPts val="1000"/>
              </a:spcBef>
              <a:spcAft>
                <a:spcPts val="0"/>
              </a:spcAft>
              <a:buSzPts val="1800"/>
              <a:buFont typeface="Times New Roman"/>
              <a:buChar char="➢"/>
            </a:pPr>
            <a:r>
              <a:rPr lang="en-US" sz="1800" b="1">
                <a:latin typeface="Times New Roman"/>
                <a:ea typeface="Times New Roman"/>
                <a:cs typeface="Times New Roman"/>
                <a:sym typeface="Times New Roman"/>
              </a:rPr>
              <a:t>Central sleep apnea </a:t>
            </a:r>
            <a:endParaRPr sz="1800" b="1">
              <a:latin typeface="Times New Roman"/>
              <a:ea typeface="Times New Roman"/>
              <a:cs typeface="Times New Roman"/>
              <a:sym typeface="Times New Roman"/>
            </a:endParaRPr>
          </a:p>
          <a:p>
            <a:pPr marL="914400" lvl="1" indent="-342900" algn="just" rtl="0">
              <a:lnSpc>
                <a:spcPct val="115000"/>
              </a:lnSpc>
              <a:spcBef>
                <a:spcPts val="1000"/>
              </a:spcBef>
              <a:spcAft>
                <a:spcPts val="0"/>
              </a:spcAft>
              <a:buSzPts val="1800"/>
              <a:buFont typeface="Times New Roman"/>
              <a:buChar char="○"/>
            </a:pPr>
            <a:r>
              <a:rPr lang="en-US" sz="1800">
                <a:latin typeface="Times New Roman"/>
                <a:ea typeface="Times New Roman"/>
                <a:cs typeface="Times New Roman"/>
                <a:sym typeface="Times New Roman"/>
              </a:rPr>
              <a:t>Results from neurological dysfunction where the brain fails to send proper signals to breathing muscles.</a:t>
            </a:r>
            <a:endParaRPr sz="1800">
              <a:latin typeface="Times New Roman"/>
              <a:ea typeface="Times New Roman"/>
              <a:cs typeface="Times New Roman"/>
              <a:sym typeface="Times New Roman"/>
            </a:endParaRPr>
          </a:p>
          <a:p>
            <a:pPr marL="457200" lvl="0" indent="-342900" algn="just" rtl="0">
              <a:lnSpc>
                <a:spcPct val="115000"/>
              </a:lnSpc>
              <a:spcBef>
                <a:spcPts val="1000"/>
              </a:spcBef>
              <a:spcAft>
                <a:spcPts val="1000"/>
              </a:spcAft>
              <a:buSzPts val="1800"/>
              <a:buFont typeface="Times New Roman"/>
              <a:buChar char="➢"/>
            </a:pPr>
            <a:r>
              <a:rPr lang="en-US" sz="1800" b="1">
                <a:latin typeface="Times New Roman"/>
                <a:ea typeface="Times New Roman"/>
                <a:cs typeface="Times New Roman"/>
                <a:sym typeface="Times New Roman"/>
              </a:rPr>
              <a:t>Mixed Sleep Apnea (MSA)</a:t>
            </a:r>
            <a:r>
              <a:rPr lang="en-US" sz="1800">
                <a:latin typeface="Times New Roman"/>
                <a:ea typeface="Times New Roman"/>
                <a:cs typeface="Times New Roman"/>
                <a:sym typeface="Times New Roman"/>
              </a:rPr>
              <a:t> combines features of both.</a:t>
            </a:r>
            <a:endParaRPr sz="1800">
              <a:latin typeface="Times New Roman"/>
              <a:ea typeface="Times New Roman"/>
              <a:cs typeface="Times New Roman"/>
              <a:sym typeface="Times New Roman"/>
            </a:endParaRPr>
          </a:p>
        </p:txBody>
      </p:sp>
      <p:sp>
        <p:nvSpPr>
          <p:cNvPr id="136" name="Google Shape;136;p18"/>
          <p:cNvSpPr/>
          <p:nvPr/>
        </p:nvSpPr>
        <p:spPr>
          <a:xfrm>
            <a:off x="0" y="0"/>
            <a:ext cx="9144000" cy="1135452"/>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rPr>
              <a:t>Types of Sleep Apnea</a:t>
            </a:r>
            <a:endParaRPr sz="3000" b="1">
              <a:solidFill>
                <a:schemeClr val="lt1"/>
              </a:solidFill>
              <a:latin typeface="Arial"/>
              <a:ea typeface="Arial"/>
              <a:cs typeface="Arial"/>
              <a:sym typeface="Arial"/>
            </a:endParaRPr>
          </a:p>
        </p:txBody>
      </p:sp>
      <p:pic>
        <p:nvPicPr>
          <p:cNvPr id="137" name="Google Shape;137;p18"/>
          <p:cNvPicPr preferRelativeResize="0"/>
          <p:nvPr/>
        </p:nvPicPr>
        <p:blipFill rotWithShape="1">
          <a:blip r:embed="rId3">
            <a:alphaModFix/>
          </a:blip>
          <a:srcRect/>
          <a:stretch/>
        </p:blipFill>
        <p:spPr>
          <a:xfrm>
            <a:off x="7828731" y="5658374"/>
            <a:ext cx="1174719" cy="1152343"/>
          </a:xfrm>
          <a:prstGeom prst="rect">
            <a:avLst/>
          </a:prstGeom>
          <a:noFill/>
          <a:ln>
            <a:noFill/>
          </a:ln>
        </p:spPr>
      </p:pic>
      <p:pic>
        <p:nvPicPr>
          <p:cNvPr id="138" name="Google Shape;138;p18"/>
          <p:cNvPicPr preferRelativeResize="0"/>
          <p:nvPr/>
        </p:nvPicPr>
        <p:blipFill>
          <a:blip r:embed="rId4">
            <a:alphaModFix/>
          </a:blip>
          <a:stretch>
            <a:fillRect/>
          </a:stretch>
        </p:blipFill>
        <p:spPr>
          <a:xfrm>
            <a:off x="3758128" y="1199625"/>
            <a:ext cx="5342374" cy="4458750"/>
          </a:xfrm>
          <a:prstGeom prst="rect">
            <a:avLst/>
          </a:prstGeom>
          <a:noFill/>
          <a:ln>
            <a:noFill/>
          </a:ln>
        </p:spPr>
      </p:pic>
      <p:sp>
        <p:nvSpPr>
          <p:cNvPr id="139" name="Google Shape;139;p18"/>
          <p:cNvSpPr txBox="1"/>
          <p:nvPr/>
        </p:nvSpPr>
        <p:spPr>
          <a:xfrm>
            <a:off x="3758125" y="5722550"/>
            <a:ext cx="5064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i="1">
                <a:solidFill>
                  <a:schemeClr val="dk1"/>
                </a:solidFill>
                <a:latin typeface="Times New Roman"/>
                <a:ea typeface="Times New Roman"/>
                <a:cs typeface="Times New Roman"/>
                <a:sym typeface="Times New Roman"/>
              </a:rPr>
              <a:t>Fig3: https://www.patientsengage.com</a:t>
            </a:r>
            <a:endParaRPr sz="1200" i="1">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9"/>
          <p:cNvSpPr txBox="1">
            <a:spLocks noGrp="1"/>
          </p:cNvSpPr>
          <p:nvPr>
            <p:ph type="body" idx="1"/>
          </p:nvPr>
        </p:nvSpPr>
        <p:spPr>
          <a:xfrm>
            <a:off x="83900" y="1747766"/>
            <a:ext cx="5273100" cy="3576300"/>
          </a:xfrm>
          <a:prstGeom prst="rect">
            <a:avLst/>
          </a:prstGeom>
          <a:noFill/>
          <a:ln>
            <a:noFill/>
          </a:ln>
        </p:spPr>
        <p:txBody>
          <a:bodyPr spcFirstLastPara="1" wrap="square" lIns="91425" tIns="45700" rIns="91425" bIns="45700" anchor="t" anchorCtr="0">
            <a:noAutofit/>
          </a:bodyPr>
          <a:lstStyle/>
          <a:p>
            <a:pPr marL="457200" lvl="0" indent="-349250" algn="just" rtl="0">
              <a:lnSpc>
                <a:spcPct val="115000"/>
              </a:lnSpc>
              <a:spcBef>
                <a:spcPts val="1200"/>
              </a:spcBef>
              <a:spcAft>
                <a:spcPts val="0"/>
              </a:spcAft>
              <a:buSzPts val="1900"/>
              <a:buFont typeface="Times New Roman"/>
              <a:buChar char="➢"/>
            </a:pPr>
            <a:r>
              <a:rPr lang="en-US" sz="1900">
                <a:latin typeface="Times New Roman"/>
                <a:ea typeface="Times New Roman"/>
                <a:cs typeface="Times New Roman"/>
                <a:sym typeface="Times New Roman"/>
              </a:rPr>
              <a:t>EEG literally means a recording of the electrical activity of the brain.</a:t>
            </a:r>
            <a:endParaRPr sz="1900">
              <a:latin typeface="Times New Roman"/>
              <a:ea typeface="Times New Roman"/>
              <a:cs typeface="Times New Roman"/>
              <a:sym typeface="Times New Roman"/>
            </a:endParaRPr>
          </a:p>
          <a:p>
            <a:pPr marL="457200" lvl="0" indent="-349250" algn="just" rtl="0">
              <a:lnSpc>
                <a:spcPct val="115000"/>
              </a:lnSpc>
              <a:spcBef>
                <a:spcPts val="0"/>
              </a:spcBef>
              <a:spcAft>
                <a:spcPts val="0"/>
              </a:spcAft>
              <a:buSzPts val="1900"/>
              <a:buFont typeface="Times New Roman"/>
              <a:buChar char="➢"/>
            </a:pPr>
            <a:r>
              <a:rPr lang="en-US" sz="1900">
                <a:latin typeface="Times New Roman"/>
                <a:ea typeface="Times New Roman"/>
                <a:cs typeface="Times New Roman"/>
                <a:sym typeface="Times New Roman"/>
              </a:rPr>
              <a:t>Small electrodes are attached to pick up the electrical signals produced by the brain.</a:t>
            </a:r>
            <a:endParaRPr sz="1900">
              <a:latin typeface="Times New Roman"/>
              <a:ea typeface="Times New Roman"/>
              <a:cs typeface="Times New Roman"/>
              <a:sym typeface="Times New Roman"/>
            </a:endParaRPr>
          </a:p>
          <a:p>
            <a:pPr marL="457200" lvl="0" indent="-349250" algn="just" rtl="0">
              <a:lnSpc>
                <a:spcPct val="115000"/>
              </a:lnSpc>
              <a:spcBef>
                <a:spcPts val="0"/>
              </a:spcBef>
              <a:spcAft>
                <a:spcPts val="0"/>
              </a:spcAft>
              <a:buSzPts val="1900"/>
              <a:buFont typeface="Times New Roman"/>
              <a:buChar char="➢"/>
            </a:pPr>
            <a:r>
              <a:rPr lang="en-US" sz="1900">
                <a:latin typeface="Times New Roman"/>
                <a:ea typeface="Times New Roman"/>
                <a:cs typeface="Times New Roman"/>
                <a:sym typeface="Times New Roman"/>
              </a:rPr>
              <a:t>The 10–20 system is a standardized method to place EEG electrodes on the scalp.</a:t>
            </a:r>
            <a:endParaRPr sz="1200">
              <a:latin typeface="Times New Roman"/>
              <a:ea typeface="Times New Roman"/>
              <a:cs typeface="Times New Roman"/>
              <a:sym typeface="Times New Roman"/>
            </a:endParaRPr>
          </a:p>
          <a:p>
            <a:pPr marL="457200" lvl="0" indent="-336550" algn="just" rtl="0">
              <a:lnSpc>
                <a:spcPct val="115000"/>
              </a:lnSpc>
              <a:spcBef>
                <a:spcPts val="0"/>
              </a:spcBef>
              <a:spcAft>
                <a:spcPts val="0"/>
              </a:spcAft>
              <a:buSzPts val="1700"/>
              <a:buFont typeface="Times New Roman"/>
              <a:buChar char="➢"/>
            </a:pPr>
            <a:r>
              <a:rPr lang="en-US" sz="1900">
                <a:latin typeface="Times New Roman"/>
                <a:ea typeface="Times New Roman"/>
                <a:cs typeface="Times New Roman"/>
                <a:sym typeface="Times New Roman"/>
              </a:rPr>
              <a:t>It ensures reproducibility and comparability across studies and patients.</a:t>
            </a:r>
            <a:endParaRPr sz="1900">
              <a:latin typeface="Times New Roman"/>
              <a:ea typeface="Times New Roman"/>
              <a:cs typeface="Times New Roman"/>
              <a:sym typeface="Times New Roman"/>
            </a:endParaRPr>
          </a:p>
          <a:p>
            <a:pPr marL="457200" lvl="0" indent="-342900" algn="just" rtl="0">
              <a:lnSpc>
                <a:spcPct val="115000"/>
              </a:lnSpc>
              <a:spcBef>
                <a:spcPts val="0"/>
              </a:spcBef>
              <a:spcAft>
                <a:spcPts val="0"/>
              </a:spcAft>
              <a:buSzPts val="1800"/>
              <a:buFont typeface="Times New Roman"/>
              <a:buChar char="➢"/>
            </a:pPr>
            <a:r>
              <a:rPr lang="en-US" sz="1900">
                <a:latin typeface="Times New Roman"/>
                <a:ea typeface="Times New Roman"/>
                <a:cs typeface="Times New Roman"/>
                <a:sym typeface="Times New Roman"/>
              </a:rPr>
              <a:t>In EEG recordings, electrodes are attached to the scalp using a special conductive gel or paste.</a:t>
            </a:r>
            <a:br>
              <a:rPr lang="en-US" sz="1200">
                <a:latin typeface="Times New Roman"/>
                <a:ea typeface="Times New Roman"/>
                <a:cs typeface="Times New Roman"/>
                <a:sym typeface="Times New Roman"/>
              </a:rPr>
            </a:br>
            <a:endParaRPr sz="1200">
              <a:latin typeface="Times New Roman"/>
              <a:ea typeface="Times New Roman"/>
              <a:cs typeface="Times New Roman"/>
              <a:sym typeface="Times New Roman"/>
            </a:endParaRPr>
          </a:p>
          <a:p>
            <a:pPr marL="457200" lvl="0" indent="-228600" algn="just" rtl="0">
              <a:lnSpc>
                <a:spcPct val="115000"/>
              </a:lnSpc>
              <a:spcBef>
                <a:spcPts val="1000"/>
              </a:spcBef>
              <a:spcAft>
                <a:spcPts val="0"/>
              </a:spcAft>
              <a:buNone/>
            </a:pPr>
            <a:br>
              <a:rPr lang="en-US" sz="1200">
                <a:latin typeface="Times New Roman"/>
                <a:ea typeface="Times New Roman"/>
                <a:cs typeface="Times New Roman"/>
                <a:sym typeface="Times New Roman"/>
              </a:rPr>
            </a:br>
            <a:endParaRPr sz="120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br>
              <a:rPr lang="en-US" sz="1200">
                <a:latin typeface="Times New Roman"/>
                <a:ea typeface="Times New Roman"/>
                <a:cs typeface="Times New Roman"/>
                <a:sym typeface="Times New Roman"/>
              </a:rPr>
            </a:br>
            <a:endParaRPr sz="120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endParaRPr sz="1900">
              <a:latin typeface="Times New Roman"/>
              <a:ea typeface="Times New Roman"/>
              <a:cs typeface="Times New Roman"/>
              <a:sym typeface="Times New Roman"/>
            </a:endParaRPr>
          </a:p>
        </p:txBody>
      </p:sp>
      <p:sp>
        <p:nvSpPr>
          <p:cNvPr id="145" name="Google Shape;145;p19"/>
          <p:cNvSpPr/>
          <p:nvPr/>
        </p:nvSpPr>
        <p:spPr>
          <a:xfrm>
            <a:off x="0" y="0"/>
            <a:ext cx="9144000" cy="1135500"/>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rPr>
              <a:t>EEG (Electroencephalogram) </a:t>
            </a:r>
            <a:endParaRPr sz="3000" b="1">
              <a:solidFill>
                <a:schemeClr val="lt1"/>
              </a:solidFill>
              <a:latin typeface="Arial"/>
              <a:ea typeface="Arial"/>
              <a:cs typeface="Arial"/>
              <a:sym typeface="Arial"/>
            </a:endParaRPr>
          </a:p>
        </p:txBody>
      </p:sp>
      <p:pic>
        <p:nvPicPr>
          <p:cNvPr id="146" name="Google Shape;146;p19"/>
          <p:cNvPicPr preferRelativeResize="0"/>
          <p:nvPr/>
        </p:nvPicPr>
        <p:blipFill rotWithShape="1">
          <a:blip r:embed="rId3">
            <a:alphaModFix/>
          </a:blip>
          <a:srcRect/>
          <a:stretch/>
        </p:blipFill>
        <p:spPr>
          <a:xfrm>
            <a:off x="7828731" y="5658374"/>
            <a:ext cx="1174719" cy="1152343"/>
          </a:xfrm>
          <a:prstGeom prst="rect">
            <a:avLst/>
          </a:prstGeom>
          <a:noFill/>
          <a:ln>
            <a:noFill/>
          </a:ln>
        </p:spPr>
      </p:pic>
      <p:pic>
        <p:nvPicPr>
          <p:cNvPr id="147" name="Google Shape;147;p19"/>
          <p:cNvPicPr preferRelativeResize="0"/>
          <p:nvPr/>
        </p:nvPicPr>
        <p:blipFill>
          <a:blip r:embed="rId4">
            <a:alphaModFix/>
          </a:blip>
          <a:stretch>
            <a:fillRect/>
          </a:stretch>
        </p:blipFill>
        <p:spPr>
          <a:xfrm>
            <a:off x="5473000" y="1660126"/>
            <a:ext cx="3482200" cy="3691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body" idx="1"/>
          </p:nvPr>
        </p:nvSpPr>
        <p:spPr>
          <a:xfrm>
            <a:off x="89900" y="1696748"/>
            <a:ext cx="4228500" cy="4605300"/>
          </a:xfrm>
          <a:prstGeom prst="rect">
            <a:avLst/>
          </a:prstGeom>
        </p:spPr>
        <p:txBody>
          <a:bodyPr spcFirstLastPara="1" wrap="square" lIns="91425" tIns="45700" rIns="91425" bIns="45700" anchor="t" anchorCtr="0">
            <a:noAutofit/>
          </a:bodyPr>
          <a:lstStyle/>
          <a:p>
            <a:pPr marL="457200" lvl="0" indent="-342900" algn="just" rtl="0">
              <a:lnSpc>
                <a:spcPct val="100000"/>
              </a:lnSpc>
              <a:spcBef>
                <a:spcPts val="1000"/>
              </a:spcBef>
              <a:spcAft>
                <a:spcPts val="0"/>
              </a:spcAft>
              <a:buSzPts val="1800"/>
              <a:buFont typeface="Times New Roman"/>
              <a:buChar char="➢"/>
            </a:pPr>
            <a:r>
              <a:rPr lang="en-US" sz="1800">
                <a:latin typeface="Times New Roman"/>
                <a:ea typeface="Times New Roman"/>
                <a:cs typeface="Times New Roman"/>
                <a:sym typeface="Times New Roman"/>
              </a:rPr>
              <a:t>Neurons communicate via electrical and chemical signals.</a:t>
            </a:r>
            <a:endParaRPr sz="1800">
              <a:latin typeface="Times New Roman"/>
              <a:ea typeface="Times New Roman"/>
              <a:cs typeface="Times New Roman"/>
              <a:sym typeface="Times New Roman"/>
            </a:endParaRPr>
          </a:p>
          <a:p>
            <a:pPr marL="457200" lvl="0" indent="-342900" algn="just" rtl="0">
              <a:lnSpc>
                <a:spcPct val="100000"/>
              </a:lnSpc>
              <a:spcBef>
                <a:spcPts val="0"/>
              </a:spcBef>
              <a:spcAft>
                <a:spcPts val="0"/>
              </a:spcAft>
              <a:buSzPts val="1800"/>
              <a:buFont typeface="Times New Roman"/>
              <a:buChar char="➢"/>
            </a:pPr>
            <a:r>
              <a:rPr lang="en-US" sz="1800" b="1">
                <a:latin typeface="Times New Roman"/>
                <a:ea typeface="Times New Roman"/>
                <a:cs typeface="Times New Roman"/>
                <a:sym typeface="Times New Roman"/>
              </a:rPr>
              <a:t>Synapse </a:t>
            </a:r>
            <a:r>
              <a:rPr lang="en-US" sz="1800">
                <a:latin typeface="Times New Roman"/>
                <a:ea typeface="Times New Roman"/>
                <a:cs typeface="Times New Roman"/>
                <a:sym typeface="Times New Roman"/>
              </a:rPr>
              <a:t>- junction between two neurons.</a:t>
            </a:r>
            <a:endParaRPr sz="1800">
              <a:latin typeface="Times New Roman"/>
              <a:ea typeface="Times New Roman"/>
              <a:cs typeface="Times New Roman"/>
              <a:sym typeface="Times New Roman"/>
            </a:endParaRPr>
          </a:p>
          <a:p>
            <a:pPr marL="457200" lvl="0" indent="-342900" algn="just" rtl="0">
              <a:lnSpc>
                <a:spcPct val="100000"/>
              </a:lnSpc>
              <a:spcBef>
                <a:spcPts val="0"/>
              </a:spcBef>
              <a:spcAft>
                <a:spcPts val="0"/>
              </a:spcAft>
              <a:buSzPts val="1800"/>
              <a:buFont typeface="Times New Roman"/>
              <a:buChar char="➢"/>
            </a:pPr>
            <a:r>
              <a:rPr lang="en-US" sz="1800" b="1">
                <a:latin typeface="Times New Roman"/>
                <a:ea typeface="Times New Roman"/>
                <a:cs typeface="Times New Roman"/>
                <a:sym typeface="Times New Roman"/>
              </a:rPr>
              <a:t>Presynaptic neuron:</a:t>
            </a:r>
            <a:r>
              <a:rPr lang="en-US" sz="1800">
                <a:latin typeface="Times New Roman"/>
                <a:ea typeface="Times New Roman"/>
                <a:cs typeface="Times New Roman"/>
                <a:sym typeface="Times New Roman"/>
              </a:rPr>
              <a:t> sends the signal.</a:t>
            </a:r>
            <a:endParaRPr sz="1800">
              <a:latin typeface="Times New Roman"/>
              <a:ea typeface="Times New Roman"/>
              <a:cs typeface="Times New Roman"/>
              <a:sym typeface="Times New Roman"/>
            </a:endParaRPr>
          </a:p>
          <a:p>
            <a:pPr marL="457200" lvl="0" indent="-342900" algn="just" rtl="0">
              <a:lnSpc>
                <a:spcPct val="100000"/>
              </a:lnSpc>
              <a:spcBef>
                <a:spcPts val="0"/>
              </a:spcBef>
              <a:spcAft>
                <a:spcPts val="0"/>
              </a:spcAft>
              <a:buSzPts val="1800"/>
              <a:buFont typeface="Times New Roman"/>
              <a:buChar char="➢"/>
            </a:pPr>
            <a:r>
              <a:rPr lang="en-US" sz="1800" b="1">
                <a:latin typeface="Times New Roman"/>
                <a:ea typeface="Times New Roman"/>
                <a:cs typeface="Times New Roman"/>
                <a:sym typeface="Times New Roman"/>
              </a:rPr>
              <a:t>Postsynaptic neuron:</a:t>
            </a:r>
            <a:r>
              <a:rPr lang="en-US" sz="1800">
                <a:latin typeface="Times New Roman"/>
                <a:ea typeface="Times New Roman"/>
                <a:cs typeface="Times New Roman"/>
                <a:sym typeface="Times New Roman"/>
              </a:rPr>
              <a:t> receives the signal.</a:t>
            </a:r>
            <a:endParaRPr sz="1800">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When an action potential reaches the presynaptic terminal, calcium ions flow in, triggering vesicles to release neurotransmitters into the synaptic cleft, where they bind to the postsynaptic neuron and pass the signal forward.</a:t>
            </a:r>
            <a:endParaRPr sz="1800">
              <a:latin typeface="Times New Roman"/>
              <a:ea typeface="Times New Roman"/>
              <a:cs typeface="Times New Roman"/>
              <a:sym typeface="Times New Roman"/>
            </a:endParaRPr>
          </a:p>
          <a:p>
            <a:pPr marL="457200" lvl="0" indent="0" algn="just" rtl="0">
              <a:lnSpc>
                <a:spcPct val="100000"/>
              </a:lnSpc>
              <a:spcBef>
                <a:spcPts val="1200"/>
              </a:spcBef>
              <a:spcAft>
                <a:spcPts val="0"/>
              </a:spcAft>
              <a:buNone/>
            </a:pPr>
            <a:endParaRPr sz="1700">
              <a:latin typeface="Times New Roman"/>
              <a:ea typeface="Times New Roman"/>
              <a:cs typeface="Times New Roman"/>
              <a:sym typeface="Times New Roman"/>
            </a:endParaRPr>
          </a:p>
          <a:p>
            <a:pPr marL="0" lvl="0" indent="0" algn="just" rtl="0">
              <a:lnSpc>
                <a:spcPct val="100000"/>
              </a:lnSpc>
              <a:spcBef>
                <a:spcPts val="1000"/>
              </a:spcBef>
              <a:spcAft>
                <a:spcPts val="0"/>
              </a:spcAft>
              <a:buNone/>
            </a:pPr>
            <a:endParaRPr sz="1400">
              <a:latin typeface="Times New Roman"/>
              <a:ea typeface="Times New Roman"/>
              <a:cs typeface="Times New Roman"/>
              <a:sym typeface="Times New Roman"/>
            </a:endParaRPr>
          </a:p>
          <a:p>
            <a:pPr marL="0" lvl="0" indent="0" algn="just" rtl="0">
              <a:lnSpc>
                <a:spcPct val="100000"/>
              </a:lnSpc>
              <a:spcBef>
                <a:spcPts val="1000"/>
              </a:spcBef>
              <a:spcAft>
                <a:spcPts val="0"/>
              </a:spcAft>
              <a:buNone/>
            </a:pPr>
            <a:endParaRPr sz="2400"/>
          </a:p>
        </p:txBody>
      </p:sp>
      <p:pic>
        <p:nvPicPr>
          <p:cNvPr id="154" name="Google Shape;154;p20"/>
          <p:cNvPicPr preferRelativeResize="0"/>
          <p:nvPr/>
        </p:nvPicPr>
        <p:blipFill>
          <a:blip r:embed="rId3">
            <a:alphaModFix/>
          </a:blip>
          <a:stretch>
            <a:fillRect/>
          </a:stretch>
        </p:blipFill>
        <p:spPr>
          <a:xfrm>
            <a:off x="4477775" y="1846275"/>
            <a:ext cx="4414449" cy="2295525"/>
          </a:xfrm>
          <a:prstGeom prst="rect">
            <a:avLst/>
          </a:prstGeom>
          <a:noFill/>
          <a:ln>
            <a:noFill/>
          </a:ln>
        </p:spPr>
      </p:pic>
      <p:sp>
        <p:nvSpPr>
          <p:cNvPr id="155" name="Google Shape;155;p20"/>
          <p:cNvSpPr/>
          <p:nvPr/>
        </p:nvSpPr>
        <p:spPr>
          <a:xfrm>
            <a:off x="0" y="0"/>
            <a:ext cx="9144000" cy="1135500"/>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rPr>
              <a:t>EEG (Electroencephalogram) </a:t>
            </a:r>
            <a:endParaRPr sz="3000" b="1">
              <a:solidFill>
                <a:schemeClr val="lt1"/>
              </a:solidFill>
              <a:latin typeface="Arial"/>
              <a:ea typeface="Arial"/>
              <a:cs typeface="Arial"/>
              <a:sym typeface="Arial"/>
            </a:endParaRPr>
          </a:p>
        </p:txBody>
      </p:sp>
      <p:pic>
        <p:nvPicPr>
          <p:cNvPr id="156" name="Google Shape;156;p20"/>
          <p:cNvPicPr preferRelativeResize="0"/>
          <p:nvPr/>
        </p:nvPicPr>
        <p:blipFill>
          <a:blip r:embed="rId4">
            <a:alphaModFix/>
          </a:blip>
          <a:stretch>
            <a:fillRect/>
          </a:stretch>
        </p:blipFill>
        <p:spPr>
          <a:xfrm>
            <a:off x="4572000" y="4929000"/>
            <a:ext cx="4228625" cy="885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1"/>
          <p:cNvSpPr txBox="1">
            <a:spLocks noGrp="1"/>
          </p:cNvSpPr>
          <p:nvPr>
            <p:ph type="title"/>
          </p:nvPr>
        </p:nvSpPr>
        <p:spPr>
          <a:xfrm>
            <a:off x="628650" y="365126"/>
            <a:ext cx="7886700" cy="249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endParaRPr/>
          </a:p>
        </p:txBody>
      </p:sp>
      <p:sp>
        <p:nvSpPr>
          <p:cNvPr id="163" name="Google Shape;163;p21"/>
          <p:cNvSpPr/>
          <p:nvPr/>
        </p:nvSpPr>
        <p:spPr>
          <a:xfrm>
            <a:off x="0" y="0"/>
            <a:ext cx="9144000" cy="1135500"/>
          </a:xfrm>
          <a:prstGeom prst="rect">
            <a:avLst/>
          </a:prstGeom>
          <a:solidFill>
            <a:srgbClr val="B01B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rPr>
              <a:t>EEG (Electroencephalogram) </a:t>
            </a:r>
            <a:endParaRPr sz="3000" b="1">
              <a:solidFill>
                <a:schemeClr val="lt1"/>
              </a:solidFill>
              <a:latin typeface="Arial"/>
              <a:ea typeface="Arial"/>
              <a:cs typeface="Arial"/>
              <a:sym typeface="Arial"/>
            </a:endParaRPr>
          </a:p>
        </p:txBody>
      </p:sp>
      <p:graphicFrame>
        <p:nvGraphicFramePr>
          <p:cNvPr id="164" name="Google Shape;164;p21"/>
          <p:cNvGraphicFramePr/>
          <p:nvPr/>
        </p:nvGraphicFramePr>
        <p:xfrm>
          <a:off x="628650" y="1776300"/>
          <a:ext cx="7707525" cy="3915750"/>
        </p:xfrm>
        <a:graphic>
          <a:graphicData uri="http://schemas.openxmlformats.org/drawingml/2006/table">
            <a:tbl>
              <a:tblPr>
                <a:noFill/>
                <a:tableStyleId>{77725301-C874-4286-AA2F-B4394AF332A3}</a:tableStyleId>
              </a:tblPr>
              <a:tblGrid>
                <a:gridCol w="1481450">
                  <a:extLst>
                    <a:ext uri="{9D8B030D-6E8A-4147-A177-3AD203B41FA5}">
                      <a16:colId xmlns:a16="http://schemas.microsoft.com/office/drawing/2014/main" val="20000"/>
                    </a:ext>
                  </a:extLst>
                </a:gridCol>
                <a:gridCol w="2182125">
                  <a:extLst>
                    <a:ext uri="{9D8B030D-6E8A-4147-A177-3AD203B41FA5}">
                      <a16:colId xmlns:a16="http://schemas.microsoft.com/office/drawing/2014/main" val="20001"/>
                    </a:ext>
                  </a:extLst>
                </a:gridCol>
                <a:gridCol w="4043950">
                  <a:extLst>
                    <a:ext uri="{9D8B030D-6E8A-4147-A177-3AD203B41FA5}">
                      <a16:colId xmlns:a16="http://schemas.microsoft.com/office/drawing/2014/main" val="20002"/>
                    </a:ext>
                  </a:extLst>
                </a:gridCol>
              </a:tblGrid>
              <a:tr h="626000">
                <a:tc>
                  <a:txBody>
                    <a:bodyPr/>
                    <a:lstStyle/>
                    <a:p>
                      <a:pPr marL="0" lvl="0" indent="0" algn="ctr" rtl="0">
                        <a:lnSpc>
                          <a:spcPct val="115000"/>
                        </a:lnSpc>
                        <a:spcBef>
                          <a:spcPts val="0"/>
                        </a:spcBef>
                        <a:spcAft>
                          <a:spcPts val="0"/>
                        </a:spcAft>
                        <a:buNone/>
                      </a:pPr>
                      <a:r>
                        <a:rPr lang="en-US" sz="1800" b="1"/>
                        <a:t>Sub-Band</a:t>
                      </a:r>
                      <a:endParaRPr sz="18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Frequency (Hz)</a:t>
                      </a:r>
                      <a:endParaRPr sz="18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800" b="1"/>
                        <a:t>Associated State</a:t>
                      </a:r>
                      <a:endParaRPr sz="18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57950">
                <a:tc>
                  <a:txBody>
                    <a:bodyPr/>
                    <a:lstStyle/>
                    <a:p>
                      <a:pPr marL="0" lvl="0" indent="0" algn="ctr" rtl="0">
                        <a:spcBef>
                          <a:spcPts val="0"/>
                        </a:spcBef>
                        <a:spcAft>
                          <a:spcPts val="0"/>
                        </a:spcAft>
                        <a:buNone/>
                      </a:pPr>
                      <a:r>
                        <a:rPr lang="en-US" sz="1800"/>
                        <a:t>Delta (δ)</a:t>
                      </a:r>
                      <a:endParaRPr sz="1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800"/>
                        <a:t>0.5–4</a:t>
                      </a:r>
                      <a:endParaRPr sz="1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800"/>
                        <a:t>Deep sleep</a:t>
                      </a:r>
                      <a:endParaRPr sz="1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57950">
                <a:tc>
                  <a:txBody>
                    <a:bodyPr/>
                    <a:lstStyle/>
                    <a:p>
                      <a:pPr marL="0" lvl="0" indent="0" algn="ctr" rtl="0">
                        <a:spcBef>
                          <a:spcPts val="0"/>
                        </a:spcBef>
                        <a:spcAft>
                          <a:spcPts val="0"/>
                        </a:spcAft>
                        <a:buNone/>
                      </a:pPr>
                      <a:r>
                        <a:rPr lang="en-US" sz="1800"/>
                        <a:t>Theta (θ)</a:t>
                      </a:r>
                      <a:endParaRPr sz="1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800"/>
                        <a:t>4–8</a:t>
                      </a:r>
                      <a:endParaRPr sz="1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800"/>
                        <a:t>Light sleep, drowsiness</a:t>
                      </a:r>
                      <a:endParaRPr sz="1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57950">
                <a:tc>
                  <a:txBody>
                    <a:bodyPr/>
                    <a:lstStyle/>
                    <a:p>
                      <a:pPr marL="0" lvl="0" indent="0" algn="ctr" rtl="0">
                        <a:spcBef>
                          <a:spcPts val="0"/>
                        </a:spcBef>
                        <a:spcAft>
                          <a:spcPts val="0"/>
                        </a:spcAft>
                        <a:buNone/>
                      </a:pPr>
                      <a:r>
                        <a:rPr lang="en-US" sz="1800"/>
                        <a:t>Alpha (α)</a:t>
                      </a:r>
                      <a:endParaRPr sz="1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800"/>
                        <a:t>8–13</a:t>
                      </a:r>
                      <a:endParaRPr sz="1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800"/>
                        <a:t>Relaxed wakefulness</a:t>
                      </a:r>
                      <a:endParaRPr sz="1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57950">
                <a:tc>
                  <a:txBody>
                    <a:bodyPr/>
                    <a:lstStyle/>
                    <a:p>
                      <a:pPr marL="0" lvl="0" indent="0" algn="ctr" rtl="0">
                        <a:spcBef>
                          <a:spcPts val="0"/>
                        </a:spcBef>
                        <a:spcAft>
                          <a:spcPts val="0"/>
                        </a:spcAft>
                        <a:buNone/>
                      </a:pPr>
                      <a:r>
                        <a:rPr lang="en-US" sz="1800"/>
                        <a:t>Beta (β)</a:t>
                      </a:r>
                      <a:endParaRPr sz="1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800"/>
                        <a:t>13–30</a:t>
                      </a:r>
                      <a:endParaRPr sz="1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800"/>
                        <a:t>Active thinking, alertness</a:t>
                      </a:r>
                      <a:endParaRPr sz="1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657950">
                <a:tc>
                  <a:txBody>
                    <a:bodyPr/>
                    <a:lstStyle/>
                    <a:p>
                      <a:pPr marL="0" lvl="0" indent="0" algn="ctr" rtl="0">
                        <a:spcBef>
                          <a:spcPts val="0"/>
                        </a:spcBef>
                        <a:spcAft>
                          <a:spcPts val="0"/>
                        </a:spcAft>
                        <a:buNone/>
                      </a:pPr>
                      <a:r>
                        <a:rPr lang="en-US" sz="1800"/>
                        <a:t>Gamma (γ)</a:t>
                      </a:r>
                      <a:endParaRPr sz="1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800"/>
                        <a:t>30–100</a:t>
                      </a:r>
                      <a:endParaRPr sz="1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800"/>
                        <a:t>Cognitive processing, attention</a:t>
                      </a:r>
                      <a:endParaRPr sz="1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5273</Words>
  <Application>Microsoft Office PowerPoint</Application>
  <PresentationFormat>On-screen Show (4:3)</PresentationFormat>
  <Paragraphs>580</Paragraphs>
  <Slides>49</Slides>
  <Notes>49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Calibri</vt:lpstr>
      <vt:lpstr>Roboto Medium</vt:lpstr>
      <vt:lpstr>Noto Sans Symbols</vt:lpstr>
      <vt:lpstr>Roboto Thin</vt:lpstr>
      <vt:lpstr>Verdana</vt:lpstr>
      <vt:lpstr>Arial</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Existing Techniques</vt:lpstr>
      <vt:lpstr>Existing Techniques</vt:lpstr>
      <vt:lpstr>Existing Techniques</vt:lpstr>
      <vt:lpstr>Existing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FPGA - ZYNQ 7000  ZEDBOARD</vt:lpstr>
      <vt:lpstr>ARCHITECTURE &amp; FEATURES</vt:lpstr>
      <vt:lpstr>FIR Bandpass Filter</vt:lpstr>
      <vt:lpstr>FIR FILTER DESIGN </vt:lpstr>
      <vt:lpstr>SCHEMATIC</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UMESH KANNA K B</cp:lastModifiedBy>
  <cp:revision>2</cp:revision>
  <dcterms:modified xsi:type="dcterms:W3CDTF">2025-10-12T13:48:40Z</dcterms:modified>
</cp:coreProperties>
</file>